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company through three connected pillars: products, Bloch Protocol infrastructure, and research. The corporate formation is in progress, not completed.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Logo and artwork: user-provided image and the original Bloch Inc presentation.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commercial product lines sit alongside the protocol infrastructure pillar. Postern Labs is presented as a managed research and engineering organization. The three figures describe the portfolio structure, not financial or user metrics.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https://posternlabs.com/
https://github.com/tiagobeltraoacioli-sketch/bloch-sis-pow/blob/main/README.md
https://github.com/tiagobeltraoacioli-sketch/bloch-explorer/blob/main/README.md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box explicitly records the ongoing Panama incorporation. The infrastructure branch includes development and service infrastructure around Bloch Protocol; it is not an assertion of ownership of the public blockchain or all independent nodes.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target product journey, not a claim that every cross-product route is live. Bloch Protocol infrastructure forms the native network and service foundation beneath the four products.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https://posternlabs.com/
https://posternlabs.com/build.html
https://github.com/tiagobeltraoacioli-sketch/bloch-sis-pow/blob/main/README.md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Genesis-4 is described in the protocol repository and official protocol page as proof of stake with joint ML-DSA-65 and Falcon-1024 authorization. The former proof-of-work repository name is historical. Validator admission tooling does not by itself establish activation on the live network. DevKits run locally; production settlement adapters remain separate integration work.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https://posternlabs.com/build.html
https://github.com/tiagobeltraoacioli-sketch/bloch-sis-pow/blob/main/README.md
https://github.com/tiagobeltraoacioli-sketch/bloch-explorer/blob/main/README.md
https://posternlabs.com/protocol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diagram is a service-level abstraction, not a complete physical deployment map. The explorer repository documents a restricted RPC surface and an edge layer serving read-only archival observers. This separates public reads from validator workloads. Local EVM and Solana tools do not imply native on-chain execution or completed network settlement.
[Sources]
https://posternlabs.com/build.html
https://github.com/tiagobeltraoacioli-sketch/bloch-sis-pow/blob/main/README.md
https://github.com/tiagobeltraoacioli-sketch/bloch-explorer/blob/main/README.md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reviewed DEX repository contains AMM contracts, router, integration lens and a sample-data frontend. The product mockup is editable and illustrative, not a screenshot of a funded user account. The separate DEX testnet referenced by the bridge portal does not establish Bloch L1 liquidity.
[Sources]
https://github.com/tiagobeltraoacioli-sketch/postern-dex/blob/main/README.md
https://blochbridge.com/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aggregator is included as an owned product line on the basis of the corporate brief. The route diagram describes its intended mandate and is not a verified deployment claim or a guarantee of best execution.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Postern Labs site describes the wallet as a public beta browser application with on-device native signing. The illustration shows no real balances, account or live activity. Broader portfolio integration remains a product vision.
[Sources]
https://posternlabs.com/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current public bridge portal describes an Ethereum USDC to native Bloch bUSDC route in qualification, with public transfers disabled. Native gateway accounting, source custody and production verification have separate activation dependencies.
[Sources]
https://github.com/tiagobeltraoacioli-sketch/bloch-l2-bridge/blob/main/README.md
https://blochbridge.com/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Postern Labs is the managed research and engineering organization. Research topics and developer tooling are described on its public pages. Privacy proving remains research and does not establish an anonymity or audit guarantee.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Logo and artwork: user-provided image and the original Bloch Inc presentation.
https://posternlabs.com/
https://posternlabs.com/build.html
https://posternlabs.com/protocol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native authorization and external EVM authorization separate. The protocol source identifies classical or unauthenticated transport in current deployments; this presentation therefore makes no claim of end-to-end post-quantum security for infrastructure, products or bridge routes.
[Sources]
https://github.com/tiagobeltraoacioli-sketch/postern-dex/blob/main/README.md
https://github.com/tiagobeltraoacioli-sketch/bloch-l2-bridge/blob/main/README.md
https://github.com/tiagobeltraoacioli-sketch/bloch-sis-pow/blob/main/README.md
https://posternlabs.com/protocol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target integration architecture. It distinguishes the native protocol and service infrastructure from external networks. The sidebar indicates Postern Labs research and engineering support; it is not a live routing or settlement diagram.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https://posternlabs.com/build.html
https://github.com/tiagobeltraoacioli-sketch/bloch-sis-pow/blob/main/README.md
https://github.com/tiagobeltraoacioli-sketch/bloch-explorer/blob/main/README.md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audiences are proposed strategic segments, not signed customers or existing partnership claims.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potential monetization channels, not revenue projections or claims of active paid infrastructure services. The DEX repository states that protocol fees start disabled.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https://github.com/tiagobeltraoacioli-sketch/postern-dex/blob/main/README.md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proposed operating principles for product and infrastructure development. They are not claims of regulatory authorization, a completed audit or jurisdiction-specific legal advice.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roadmap is directional. Panama incorporation remains in progress. The phases group corporate, technical and operational work without promising dates, revenue or activation of public transfer routes.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stage overview combines the existing product descriptions with the newly added infrastructure pillar. It does not infer that every component in the ecosystem is production-ready from the existence of a network, repository or local test. Information is drawn from the supplied presentation and current primary sources reviewed on 20 September 2026.
Management update: Bloch Inc is in the process of incorporation in Panama. Its institutional scope includes ownership of the DEX, Cross-Chain Aggregator, Wallet and Bridge, Bloch Protocol infrastructure, and management of Postern Labs. Infrastructure responsibility is distinct from ownership of the public protocol.
[Sources]
User-supplied corporate brief and revision in this conversation, 20 September 2026.
https://posternlabs.com/
https://github.com/tiagobeltraoacioli-sketch/postern-dex/blob/main/README.md
https://posternlabs.com/build.html
https://blochbridge.com/
https://github.com/tiagobeltraoacioli-sketch/bloch-sis-pow/blob/main/README.md
https://github.com/tiagobeltraoacioli-sketch/bloch-explorer/blob/main/README.md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https://posternlabs.com/
https://github.com/tiagobeltraoacioli-sketch/postern-dex/blob/main/README.md
https://github.com/tiagobeltraoacioli-sketch/bloch-l2-bridge/blob/main/README.md
https://posternlabs.com/build.html
https://blochbridge.com/
https://github.com/tiagobeltraoacioli-sketch/bloch-sis-pow/blob/main/README.md
https://github.com/tiagobeltraoacioli-sketch/bloch-explorer/blob/main/README.md
https://posternlabs.com/protocol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message: invite strategic partnerships, product integration and research collaboration. Bloch Inc is in the process of incorporation in Panama.
[Sources]
Logo and artwork: user-provided image and the original Bloch Inc presentation.
https://posternlabs.com/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posternlabs.com/" TargetMode="External"/><Relationship Id="rId2" Type="http://schemas.openxmlformats.org/officeDocument/2006/relationships/hyperlink" Target="https://posternlabs.com/" TargetMode="External"/><Relationship Id="rId3" Type="http://schemas.openxmlformats.org/officeDocument/2006/relationships/hyperlink" Target="https://github.com/tiagobeltraoacioli-sketch/postern-dex/blob/main/README.md" TargetMode="External"/><Relationship Id="rId4" Type="http://schemas.openxmlformats.org/officeDocument/2006/relationships/hyperlink" Target="https://github.com/tiagobeltraoacioli-sketch/postern-dex/blob/main/README.md" TargetMode="External"/><Relationship Id="rId5" Type="http://schemas.openxmlformats.org/officeDocument/2006/relationships/hyperlink" Target="https://github.com/tiagobeltraoacioli-sketch/bloch-l2-bridge/blob/main/README.md" TargetMode="External"/><Relationship Id="rId6" Type="http://schemas.openxmlformats.org/officeDocument/2006/relationships/hyperlink" Target="https://github.com/tiagobeltraoacioli-sketch/bloch-l2-bridge/blob/main/README.md" TargetMode="External"/><Relationship Id="rId7" Type="http://schemas.openxmlformats.org/officeDocument/2006/relationships/hyperlink" Target="https://posternlabs.com/build.html" TargetMode="External"/><Relationship Id="rId8" Type="http://schemas.openxmlformats.org/officeDocument/2006/relationships/hyperlink" Target="https://posternlabs.com/build.html" TargetMode="External"/><Relationship Id="rId9" Type="http://schemas.openxmlformats.org/officeDocument/2006/relationships/hyperlink" Target="https://blochbridge.com/" TargetMode="External"/><Relationship Id="rId10" Type="http://schemas.openxmlformats.org/officeDocument/2006/relationships/hyperlink" Target="https://blochbridge.com/" TargetMode="External"/><Relationship Id="rId11" Type="http://schemas.openxmlformats.org/officeDocument/2006/relationships/hyperlink" Target="https://github.com/tiagobeltraoacioli-sketch/bloch-sis-pow/blob/main/README.md" TargetMode="External"/><Relationship Id="rId12" Type="http://schemas.openxmlformats.org/officeDocument/2006/relationships/hyperlink" Target="https://github.com/tiagobeltraoacioli-sketch/bloch-sis-pow/blob/main/README.md" TargetMode="External"/><Relationship Id="rId13" Type="http://schemas.openxmlformats.org/officeDocument/2006/relationships/hyperlink" Target="https://github.com/tiagobeltraoacioli-sketch/bloch-explorer/blob/main/README.md" TargetMode="External"/><Relationship Id="rId14" Type="http://schemas.openxmlformats.org/officeDocument/2006/relationships/hyperlink" Target="https://github.com/tiagobeltraoacioli-sketch/bloch-explorer/blob/main/README.md" TargetMode="External"/><Relationship Id="rId15" Type="http://schemas.openxmlformats.org/officeDocument/2006/relationships/hyperlink" Target="https://posternlabs.com/protocol" TargetMode="External"/><Relationship Id="rId16" Type="http://schemas.openxmlformats.org/officeDocument/2006/relationships/hyperlink" Target="https://posternlabs.com/protocol" TargetMode="External"/><Relationship Id="rId17" Type="http://schemas.openxmlformats.org/officeDocument/2006/relationships/slideLayout" Target="../slideLayouts/slideLayout1.xml"/><Relationship Id="rId1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4" Type="http://schemas.openxmlformats.org/officeDocument/2006/relationships/hyperlink" Target="https://posternlabs.com/" TargetMode="External"/><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sv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30503"/>
        </a:solidFill>
      </p:bgPr>
    </p:bg>
    <p:spTree>
      <p:nvGrpSpPr>
        <p:cNvPr id="1" name=""/>
        <p:cNvGrpSpPr/>
        <p:nvPr/>
      </p:nvGrpSpPr>
      <p:grpSpPr>
        <a:xfrm>
          <a:off x="0" y="0"/>
          <a:ext cx="0" cy="0"/>
          <a:chOff x="0" y="0"/>
          <a:chExt cx="0" cy="0"/>
        </a:xfrm>
      </p:grpSpPr>
      <p:sp>
        <p:nvSpPr>
          <p:cNvPr id="2" name="Text 0"/>
          <p:cNvSpPr/>
          <p:nvPr/>
        </p:nvSpPr>
        <p:spPr>
          <a:xfrm>
            <a:off x="603504" y="530352"/>
            <a:ext cx="5669280" cy="219456"/>
          </a:xfrm>
          <a:prstGeom prst="rect">
            <a:avLst/>
          </a:prstGeom>
          <a:noFill/>
          <a:ln/>
        </p:spPr>
        <p:txBody>
          <a:bodyPr wrap="square" lIns="0" tIns="0" rIns="0" bIns="0" rtlCol="0" anchor="ctr">
            <a:normAutofit/>
          </a:bodyPr>
          <a:lstStyle/>
          <a:p>
            <a:pPr algn="l" indent="0" marL="0">
              <a:buNone/>
            </a:pPr>
            <a:r>
              <a:rPr lang="en-US" sz="1000" b="1" spc="165" kern="0" dirty="0">
                <a:solidFill>
                  <a:srgbClr val="C2FF62"/>
                </a:solidFill>
                <a:latin typeface="Inter" pitchFamily="34" charset="0"/>
                <a:ea typeface="Inter" pitchFamily="34" charset="-122"/>
                <a:cs typeface="Inter" pitchFamily="34" charset="-120"/>
              </a:rPr>
              <a:t>INSTITUTIONAL OVERVIEW</a:t>
            </a:r>
            <a:endParaRPr lang="en-US" sz="1000" dirty="0"/>
          </a:p>
        </p:txBody>
      </p:sp>
      <p:sp>
        <p:nvSpPr>
          <p:cNvPr id="3" name="Text 1"/>
          <p:cNvSpPr/>
          <p:nvPr/>
        </p:nvSpPr>
        <p:spPr>
          <a:xfrm>
            <a:off x="6583680" y="530352"/>
            <a:ext cx="4983480" cy="219456"/>
          </a:xfrm>
          <a:prstGeom prst="rect">
            <a:avLst/>
          </a:prstGeom>
          <a:noFill/>
          <a:ln/>
        </p:spPr>
        <p:txBody>
          <a:bodyPr wrap="square" lIns="0" tIns="0" rIns="0" bIns="0" rtlCol="0" anchor="ctr">
            <a:normAutofit/>
          </a:bodyPr>
          <a:lstStyle/>
          <a:p>
            <a:pPr algn="r" indent="0" marL="0">
              <a:buNone/>
            </a:pPr>
            <a:r>
              <a:rPr lang="en-US" sz="860" b="1" spc="125" kern="0" dirty="0">
                <a:solidFill>
                  <a:srgbClr val="AFB8AF"/>
                </a:solidFill>
                <a:latin typeface="Inter" pitchFamily="34" charset="0"/>
                <a:ea typeface="Inter" pitchFamily="34" charset="-122"/>
                <a:cs typeface="Inter" pitchFamily="34" charset="-120"/>
              </a:rPr>
              <a:t>PRODUCTS + INFRASTRUCTURE + RESEARCH</a:t>
            </a:r>
            <a:endParaRPr lang="en-US" sz="860" dirty="0"/>
          </a:p>
        </p:txBody>
      </p:sp>
      <p:pic>
        <p:nvPicPr>
          <p:cNvPr id="4" name="Image 0" descr="/mnt/data/bloch_revision/work/image-1-1.png">    </p:cNvPr>
          <p:cNvPicPr>
            <a:picLocks noChangeAspect="1"/>
          </p:cNvPicPr>
          <p:nvPr/>
        </p:nvPicPr>
        <p:blipFill>
          <a:blip r:embed="rId1"/>
          <a:stretch>
            <a:fillRect/>
          </a:stretch>
        </p:blipFill>
        <p:spPr>
          <a:xfrm>
            <a:off x="813816" y="1573462"/>
            <a:ext cx="10561320" cy="2110875"/>
          </a:xfrm>
          <a:prstGeom prst="rect">
            <a:avLst/>
          </a:prstGeom>
        </p:spPr>
      </p:pic>
      <p:sp>
        <p:nvSpPr>
          <p:cNvPr id="5" name="Text 2"/>
          <p:cNvSpPr/>
          <p:nvPr/>
        </p:nvSpPr>
        <p:spPr>
          <a:xfrm>
            <a:off x="603504" y="4178808"/>
            <a:ext cx="6537960" cy="1115568"/>
          </a:xfrm>
          <a:prstGeom prst="rect">
            <a:avLst/>
          </a:prstGeom>
          <a:noFill/>
          <a:ln/>
        </p:spPr>
        <p:txBody>
          <a:bodyPr wrap="square" lIns="0" tIns="0" rIns="0" bIns="0" rtlCol="0" anchor="ctr">
            <a:normAutofit/>
          </a:bodyPr>
          <a:lstStyle/>
          <a:p>
            <a:pPr algn="l" indent="0" marL="0">
              <a:buNone/>
            </a:pPr>
            <a:r>
              <a:rPr lang="en-US" sz="3200" b="1" dirty="0">
                <a:solidFill>
                  <a:srgbClr val="F7F5EF"/>
                </a:solidFill>
                <a:latin typeface="Inter Display" pitchFamily="34" charset="0"/>
                <a:ea typeface="Inter Display" pitchFamily="34" charset="-122"/>
                <a:cs typeface="Inter Display" pitchFamily="34" charset="-120"/>
              </a:rPr>
              <a:t>Products. Infrastructure.</a:t>
            </a:r>
            <a:endParaRPr lang="en-US" sz="3200" dirty="0"/>
          </a:p>
          <a:p>
            <a:pPr algn="l" indent="0" marL="0">
              <a:buNone/>
            </a:pPr>
            <a:r>
              <a:rPr lang="en-US" sz="3200" b="1" dirty="0">
                <a:solidFill>
                  <a:srgbClr val="F7F5EF"/>
                </a:solidFill>
                <a:latin typeface="Inter Display" pitchFamily="34" charset="0"/>
                <a:ea typeface="Inter Display" pitchFamily="34" charset="-122"/>
                <a:cs typeface="Inter Display" pitchFamily="34" charset="-120"/>
              </a:rPr>
              <a:t>Long-term research.</a:t>
            </a:r>
            <a:endParaRPr lang="en-US" sz="3200" dirty="0"/>
          </a:p>
        </p:txBody>
      </p:sp>
      <p:sp>
        <p:nvSpPr>
          <p:cNvPr id="6" name="Text 3"/>
          <p:cNvSpPr/>
          <p:nvPr/>
        </p:nvSpPr>
        <p:spPr>
          <a:xfrm>
            <a:off x="7342632" y="4206240"/>
            <a:ext cx="4224528" cy="1298448"/>
          </a:xfrm>
          <a:prstGeom prst="rect">
            <a:avLst/>
          </a:prstGeom>
          <a:noFill/>
          <a:ln/>
        </p:spPr>
        <p:txBody>
          <a:bodyPr wrap="square" lIns="0" tIns="0" rIns="0" bIns="0" rtlCol="0" anchor="ctr">
            <a:normAutofit/>
          </a:bodyPr>
          <a:lstStyle/>
          <a:p>
            <a:pPr algn="l" indent="0" marL="0">
              <a:buNone/>
            </a:pPr>
            <a:r>
              <a:rPr lang="en-US" sz="1396" dirty="0">
                <a:solidFill>
                  <a:srgbClr val="AFB8AF"/>
                </a:solidFill>
                <a:latin typeface="Inter" pitchFamily="34" charset="0"/>
                <a:ea typeface="Inter" pitchFamily="34" charset="-122"/>
                <a:cs typeface="Inter" pitchFamily="34" charset="-120"/>
              </a:rPr>
              <a:t>In the process of incorporation in Panama.</a:t>
            </a:r>
            <a:endParaRPr lang="en-US" sz="1396" dirty="0"/>
          </a:p>
          <a:p>
            <a:pPr algn="l" indent="0" marL="0">
              <a:buNone/>
            </a:pPr>
            <a:r>
              <a:rPr lang="en-US" sz="1396" dirty="0">
                <a:solidFill>
                  <a:srgbClr val="AFB8AF"/>
                </a:solidFill>
                <a:latin typeface="Inter" pitchFamily="34" charset="0"/>
                <a:ea typeface="Inter" pitchFamily="34" charset="-122"/>
                <a:cs typeface="Inter" pitchFamily="34" charset="-120"/>
              </a:rPr>
              <a:t>DEX, Cross-Chain Aggregator, Wallet, Bridge</a:t>
            </a:r>
            <a:endParaRPr lang="en-US" sz="1396" dirty="0"/>
          </a:p>
          <a:p>
            <a:pPr algn="l" indent="0" marL="0">
              <a:buNone/>
            </a:pPr>
            <a:r>
              <a:rPr lang="en-US" sz="1396" dirty="0">
                <a:solidFill>
                  <a:srgbClr val="AFB8AF"/>
                </a:solidFill>
                <a:latin typeface="Inter" pitchFamily="34" charset="0"/>
                <a:ea typeface="Inter" pitchFamily="34" charset="-122"/>
                <a:cs typeface="Inter" pitchFamily="34" charset="-120"/>
              </a:rPr>
              <a:t>and Bloch Protocol infrastructure.</a:t>
            </a:r>
            <a:endParaRPr lang="en-US" sz="1396" dirty="0"/>
          </a:p>
          <a:p>
            <a:pPr algn="l" indent="0" marL="0">
              <a:buNone/>
            </a:pPr>
            <a:r>
              <a:rPr lang="en-US" sz="1396" dirty="0">
                <a:solidFill>
                  <a:srgbClr val="AFB8AF"/>
                </a:solidFill>
                <a:latin typeface="Inter" pitchFamily="34" charset="0"/>
                <a:ea typeface="Inter" pitchFamily="34" charset="-122"/>
                <a:cs typeface="Inter" pitchFamily="34" charset="-120"/>
              </a:rPr>
              <a:t>Managing Postern Labs.</a:t>
            </a:r>
            <a:endParaRPr lang="en-US" sz="1396" dirty="0"/>
          </a:p>
        </p:txBody>
      </p:sp>
      <p:sp>
        <p:nvSpPr>
          <p:cNvPr id="7" name="Shape 4"/>
          <p:cNvSpPr/>
          <p:nvPr/>
        </p:nvSpPr>
        <p:spPr>
          <a:xfrm>
            <a:off x="603504" y="6007608"/>
            <a:ext cx="10984992" cy="0"/>
          </a:xfrm>
          <a:prstGeom prst="line">
            <a:avLst/>
          </a:prstGeom>
          <a:noFill/>
          <a:ln w="8890">
            <a:solidFill>
              <a:srgbClr val="344238"/>
            </a:solidFill>
            <a:prstDash val="solid"/>
          </a:ln>
        </p:spPr>
      </p:sp>
      <p:sp>
        <p:nvSpPr>
          <p:cNvPr id="8" name="Text 5"/>
          <p:cNvSpPr/>
          <p:nvPr/>
        </p:nvSpPr>
        <p:spPr>
          <a:xfrm>
            <a:off x="603504" y="6245352"/>
            <a:ext cx="7589520" cy="219456"/>
          </a:xfrm>
          <a:prstGeom prst="rect">
            <a:avLst/>
          </a:prstGeom>
          <a:noFill/>
          <a:ln/>
        </p:spPr>
        <p:txBody>
          <a:bodyPr wrap="square" lIns="0" tIns="0" rIns="0" bIns="0" rtlCol="0" anchor="ctr">
            <a:normAutofit/>
          </a:bodyPr>
          <a:lstStyle/>
          <a:p>
            <a:pPr algn="l" indent="0" marL="0">
              <a:buNone/>
            </a:pPr>
            <a:r>
              <a:rPr lang="en-US" sz="820" b="1" spc="165" kern="0" dirty="0">
                <a:solidFill>
                  <a:srgbClr val="AFB8AF"/>
                </a:solidFill>
                <a:latin typeface="Inter" pitchFamily="34" charset="0"/>
                <a:ea typeface="Inter" pitchFamily="34" charset="-122"/>
                <a:cs typeface="Inter" pitchFamily="34" charset="-120"/>
              </a:rPr>
              <a:t>PANAMA  /  INCORPORATION IN PROGRESS</a:t>
            </a:r>
            <a:endParaRPr lang="en-US" sz="820" dirty="0"/>
          </a:p>
        </p:txBody>
      </p:sp>
      <p:sp>
        <p:nvSpPr>
          <p:cNvPr id="9" name="Text 6"/>
          <p:cNvSpPr/>
          <p:nvPr/>
        </p:nvSpPr>
        <p:spPr>
          <a:xfrm>
            <a:off x="9326880" y="6245352"/>
            <a:ext cx="2194560" cy="219456"/>
          </a:xfrm>
          <a:prstGeom prst="rect">
            <a:avLst/>
          </a:prstGeom>
          <a:noFill/>
          <a:ln/>
        </p:spPr>
        <p:txBody>
          <a:bodyPr wrap="square" lIns="0" tIns="0" rIns="0" bIns="0" rtlCol="0" anchor="ctr">
            <a:normAutofit/>
          </a:bodyPr>
          <a:lstStyle/>
          <a:p>
            <a:pPr algn="l" indent="0" marL="0">
              <a:buNone/>
            </a:pPr>
            <a:r>
              <a:rPr lang="en-US" sz="820" b="1" spc="165" kern="0" dirty="0">
                <a:solidFill>
                  <a:srgbClr val="C2FF62"/>
                </a:solidFill>
                <a:latin typeface="Inter" pitchFamily="34" charset="0"/>
                <a:ea typeface="Inter" pitchFamily="34" charset="-122"/>
                <a:cs typeface="Inter" pitchFamily="34" charset="-120"/>
              </a:rPr>
              <a:t>SEPTEMBER 2026</a:t>
            </a:r>
            <a:endParaRPr lang="en-US" sz="820" dirty="0"/>
          </a:p>
        </p:txBody>
      </p:sp>
      <p:sp>
        <p:nvSpPr>
          <p:cNvPr id="10" name="Text 7"/>
          <p:cNvSpPr/>
          <p:nvPr/>
        </p:nvSpPr>
        <p:spPr>
          <a:xfrm>
            <a:off x="11064240" y="6547104"/>
            <a:ext cx="502920" cy="182880"/>
          </a:xfrm>
          <a:prstGeom prst="rect">
            <a:avLst/>
          </a:prstGeom>
          <a:noFill/>
          <a:ln/>
        </p:spPr>
        <p:txBody>
          <a:bodyPr wrap="square" lIns="0" tIns="0" rIns="0" bIns="0" rtlCol="0" anchor="ctr">
            <a:normAutofit/>
          </a:bodyPr>
          <a:lstStyle/>
          <a:p>
            <a:pPr algn="r" indent="0" marL="0">
              <a:buNone/>
            </a:pPr>
            <a:r>
              <a:rPr lang="en-US" sz="750" dirty="0">
                <a:solidFill>
                  <a:srgbClr val="829184"/>
                </a:solidFill>
                <a:latin typeface="Inter" pitchFamily="34" charset="0"/>
                <a:ea typeface="Inter" pitchFamily="34" charset="-122"/>
                <a:cs typeface="Inter" pitchFamily="34" charset="-120"/>
              </a:rPr>
              <a:t>1</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THE COMPANY</a:t>
            </a:r>
            <a:endParaRPr lang="en-US" sz="960" dirty="0"/>
          </a:p>
        </p:txBody>
      </p:sp>
      <p:sp>
        <p:nvSpPr>
          <p:cNvPr id="3" name="Text 1"/>
          <p:cNvSpPr/>
          <p:nvPr/>
        </p:nvSpPr>
        <p:spPr>
          <a:xfrm>
            <a:off x="603504" y="932688"/>
            <a:ext cx="5715000" cy="1033272"/>
          </a:xfrm>
          <a:prstGeom prst="rect">
            <a:avLst/>
          </a:prstGeom>
          <a:noFill/>
          <a:ln/>
        </p:spPr>
        <p:txBody>
          <a:bodyPr wrap="square" lIns="0" tIns="0" rIns="0" bIns="0" rtlCol="0" anchor="ctr">
            <a:normAutofit/>
          </a:bodyPr>
          <a:lstStyle/>
          <a:p>
            <a:pPr algn="l" indent="0" marL="0">
              <a:buNone/>
            </a:pPr>
            <a:r>
              <a:rPr lang="en-US" sz="3200" b="1" dirty="0">
                <a:solidFill>
                  <a:srgbClr val="F7F5EF"/>
                </a:solidFill>
                <a:latin typeface="Inter Display" pitchFamily="34" charset="0"/>
                <a:ea typeface="Inter Display" pitchFamily="34" charset="-122"/>
                <a:cs typeface="Inter Display" pitchFamily="34" charset="-120"/>
              </a:rPr>
              <a:t>One company.</a:t>
            </a:r>
            <a:endParaRPr lang="en-US" sz="3200" dirty="0"/>
          </a:p>
          <a:p>
            <a:pPr algn="l" indent="0" marL="0">
              <a:buNone/>
            </a:pPr>
            <a:r>
              <a:rPr lang="en-US" sz="3200" b="1" dirty="0">
                <a:solidFill>
                  <a:srgbClr val="F7F5EF"/>
                </a:solidFill>
                <a:latin typeface="Inter Display" pitchFamily="34" charset="0"/>
                <a:ea typeface="Inter Display" pitchFamily="34" charset="-122"/>
                <a:cs typeface="Inter Display" pitchFamily="34" charset="-120"/>
              </a:rPr>
              <a:t>A connected ecosystem.</a:t>
            </a:r>
            <a:endParaRPr lang="en-US" sz="3200" dirty="0"/>
          </a:p>
        </p:txBody>
      </p:sp>
      <p:sp>
        <p:nvSpPr>
          <p:cNvPr id="4" name="Text 2"/>
          <p:cNvSpPr/>
          <p:nvPr/>
        </p:nvSpPr>
        <p:spPr>
          <a:xfrm>
            <a:off x="603504" y="2414016"/>
            <a:ext cx="5577840" cy="950976"/>
          </a:xfrm>
          <a:prstGeom prst="rect">
            <a:avLst/>
          </a:prstGeom>
          <a:noFill/>
          <a:ln/>
        </p:spPr>
        <p:txBody>
          <a:bodyPr wrap="square" lIns="0" tIns="0" rIns="0" bIns="0" rtlCol="0" anchor="ctr">
            <a:normAutofit/>
          </a:bodyPr>
          <a:lstStyle/>
          <a:p>
            <a:pPr algn="l" indent="0" marL="0">
              <a:buNone/>
            </a:pPr>
            <a:r>
              <a:rPr lang="en-US" sz="1700" dirty="0">
                <a:solidFill>
                  <a:srgbClr val="AFB8AF"/>
                </a:solidFill>
                <a:latin typeface="Inter" pitchFamily="34" charset="0"/>
                <a:ea typeface="Inter" pitchFamily="34" charset="-122"/>
                <a:cs typeface="Inter" pitchFamily="34" charset="-120"/>
              </a:rPr>
              <a:t>Bloch Inc is being incorporated in Panama</a:t>
            </a:r>
            <a:endParaRPr lang="en-US" sz="1700" dirty="0"/>
          </a:p>
          <a:p>
            <a:pPr algn="l" indent="0" marL="0">
              <a:buNone/>
            </a:pPr>
            <a:r>
              <a:rPr lang="en-US" sz="1700" dirty="0">
                <a:solidFill>
                  <a:srgbClr val="AFB8AF"/>
                </a:solidFill>
                <a:latin typeface="Inter" pitchFamily="34" charset="0"/>
                <a:ea typeface="Inter" pitchFamily="34" charset="-122"/>
                <a:cs typeface="Inter" pitchFamily="34" charset="-120"/>
              </a:rPr>
              <a:t>to unite product ownership, protocol</a:t>
            </a:r>
            <a:endParaRPr lang="en-US" sz="1700" dirty="0"/>
          </a:p>
          <a:p>
            <a:pPr algn="l" indent="0" marL="0">
              <a:buNone/>
            </a:pPr>
            <a:r>
              <a:rPr lang="en-US" sz="1700" dirty="0">
                <a:solidFill>
                  <a:srgbClr val="AFB8AF"/>
                </a:solidFill>
                <a:latin typeface="Inter" pitchFamily="34" charset="0"/>
                <a:ea typeface="Inter" pitchFamily="34" charset="-122"/>
                <a:cs typeface="Inter" pitchFamily="34" charset="-120"/>
              </a:rPr>
              <a:t>infrastructure and research coordination.</a:t>
            </a:r>
            <a:endParaRPr lang="en-US" sz="1700" dirty="0"/>
          </a:p>
        </p:txBody>
      </p:sp>
      <p:sp>
        <p:nvSpPr>
          <p:cNvPr id="5" name="Text 3"/>
          <p:cNvSpPr/>
          <p:nvPr/>
        </p:nvSpPr>
        <p:spPr>
          <a:xfrm>
            <a:off x="603504" y="3703320"/>
            <a:ext cx="1554480" cy="832104"/>
          </a:xfrm>
          <a:prstGeom prst="rect">
            <a:avLst/>
          </a:prstGeom>
          <a:noFill/>
          <a:ln/>
        </p:spPr>
        <p:txBody>
          <a:bodyPr wrap="square" lIns="0" tIns="0" rIns="0" bIns="0" rtlCol="0" anchor="ctr">
            <a:normAutofit/>
          </a:bodyPr>
          <a:lstStyle/>
          <a:p>
            <a:pPr algn="l" indent="0" marL="0">
              <a:buNone/>
            </a:pPr>
            <a:r>
              <a:rPr lang="en-US" sz="6150" b="1" dirty="0">
                <a:solidFill>
                  <a:srgbClr val="C2FF62"/>
                </a:solidFill>
                <a:latin typeface="Inter Display" pitchFamily="34" charset="0"/>
                <a:ea typeface="Inter Display" pitchFamily="34" charset="-122"/>
                <a:cs typeface="Inter Display" pitchFamily="34" charset="-120"/>
              </a:rPr>
              <a:t>04</a:t>
            </a:r>
            <a:endParaRPr lang="en-US" sz="6150" dirty="0"/>
          </a:p>
        </p:txBody>
      </p:sp>
      <p:sp>
        <p:nvSpPr>
          <p:cNvPr id="6" name="Text 4"/>
          <p:cNvSpPr/>
          <p:nvPr/>
        </p:nvSpPr>
        <p:spPr>
          <a:xfrm>
            <a:off x="603504" y="4690872"/>
            <a:ext cx="1691640" cy="630936"/>
          </a:xfrm>
          <a:prstGeom prst="rect">
            <a:avLst/>
          </a:prstGeom>
          <a:noFill/>
          <a:ln/>
        </p:spPr>
        <p:txBody>
          <a:bodyPr wrap="square" lIns="0" tIns="0" rIns="0" bIns="0" rtlCol="0" anchor="ctr">
            <a:normAutofit/>
          </a:bodyPr>
          <a:lstStyle/>
          <a:p>
            <a:pPr algn="l" indent="0" marL="0">
              <a:buNone/>
            </a:pPr>
            <a:r>
              <a:rPr lang="en-US" sz="1210" dirty="0">
                <a:solidFill>
                  <a:srgbClr val="AFB8AF"/>
                </a:solidFill>
                <a:latin typeface="Inter" pitchFamily="34" charset="0"/>
                <a:ea typeface="Inter" pitchFamily="34" charset="-122"/>
                <a:cs typeface="Inter" pitchFamily="34" charset="-120"/>
              </a:rPr>
              <a:t>Owned product</a:t>
            </a:r>
            <a:endParaRPr lang="en-US" sz="1210" dirty="0"/>
          </a:p>
          <a:p>
            <a:pPr algn="l" indent="0" marL="0">
              <a:buNone/>
            </a:pPr>
            <a:r>
              <a:rPr lang="en-US" sz="1210" dirty="0">
                <a:solidFill>
                  <a:srgbClr val="AFB8AF"/>
                </a:solidFill>
                <a:latin typeface="Inter" pitchFamily="34" charset="0"/>
                <a:ea typeface="Inter" pitchFamily="34" charset="-122"/>
                <a:cs typeface="Inter" pitchFamily="34" charset="-120"/>
              </a:rPr>
              <a:t>lines</a:t>
            </a:r>
            <a:endParaRPr lang="en-US" sz="1210" dirty="0"/>
          </a:p>
        </p:txBody>
      </p:sp>
      <p:sp>
        <p:nvSpPr>
          <p:cNvPr id="7" name="Text 5"/>
          <p:cNvSpPr/>
          <p:nvPr/>
        </p:nvSpPr>
        <p:spPr>
          <a:xfrm>
            <a:off x="2441448" y="3703320"/>
            <a:ext cx="1554480" cy="832104"/>
          </a:xfrm>
          <a:prstGeom prst="rect">
            <a:avLst/>
          </a:prstGeom>
          <a:noFill/>
          <a:ln/>
        </p:spPr>
        <p:txBody>
          <a:bodyPr wrap="square" lIns="0" tIns="0" rIns="0" bIns="0" rtlCol="0" anchor="ctr">
            <a:normAutofit/>
          </a:bodyPr>
          <a:lstStyle/>
          <a:p>
            <a:pPr algn="l" indent="0" marL="0">
              <a:buNone/>
            </a:pPr>
            <a:r>
              <a:rPr lang="en-US" sz="6150" b="1" dirty="0">
                <a:solidFill>
                  <a:srgbClr val="C2FF62"/>
                </a:solidFill>
                <a:latin typeface="Inter Display" pitchFamily="34" charset="0"/>
                <a:ea typeface="Inter Display" pitchFamily="34" charset="-122"/>
                <a:cs typeface="Inter Display" pitchFamily="34" charset="-120"/>
              </a:rPr>
              <a:t>01</a:t>
            </a:r>
            <a:endParaRPr lang="en-US" sz="6150" dirty="0"/>
          </a:p>
        </p:txBody>
      </p:sp>
      <p:sp>
        <p:nvSpPr>
          <p:cNvPr id="8" name="Text 6"/>
          <p:cNvSpPr/>
          <p:nvPr/>
        </p:nvSpPr>
        <p:spPr>
          <a:xfrm>
            <a:off x="2441448" y="4690872"/>
            <a:ext cx="1691640" cy="630936"/>
          </a:xfrm>
          <a:prstGeom prst="rect">
            <a:avLst/>
          </a:prstGeom>
          <a:noFill/>
          <a:ln/>
        </p:spPr>
        <p:txBody>
          <a:bodyPr wrap="square" lIns="0" tIns="0" rIns="0" bIns="0" rtlCol="0" anchor="ctr">
            <a:normAutofit/>
          </a:bodyPr>
          <a:lstStyle/>
          <a:p>
            <a:pPr algn="l" indent="0" marL="0">
              <a:buNone/>
            </a:pPr>
            <a:r>
              <a:rPr lang="en-US" sz="1210" dirty="0">
                <a:solidFill>
                  <a:srgbClr val="AFB8AF"/>
                </a:solidFill>
                <a:latin typeface="Inter" pitchFamily="34" charset="0"/>
                <a:ea typeface="Inter" pitchFamily="34" charset="-122"/>
                <a:cs typeface="Inter" pitchFamily="34" charset="-120"/>
              </a:rPr>
              <a:t>Infrastructure</a:t>
            </a:r>
            <a:endParaRPr lang="en-US" sz="1210" dirty="0"/>
          </a:p>
          <a:p>
            <a:pPr algn="l" indent="0" marL="0">
              <a:buNone/>
            </a:pPr>
            <a:r>
              <a:rPr lang="en-US" sz="1210" dirty="0">
                <a:solidFill>
                  <a:srgbClr val="AFB8AF"/>
                </a:solidFill>
                <a:latin typeface="Inter" pitchFamily="34" charset="0"/>
                <a:ea typeface="Inter" pitchFamily="34" charset="-122"/>
                <a:cs typeface="Inter" pitchFamily="34" charset="-120"/>
              </a:rPr>
              <a:t>foundation</a:t>
            </a:r>
            <a:endParaRPr lang="en-US" sz="1210" dirty="0"/>
          </a:p>
        </p:txBody>
      </p:sp>
      <p:sp>
        <p:nvSpPr>
          <p:cNvPr id="9" name="Text 7"/>
          <p:cNvSpPr/>
          <p:nvPr/>
        </p:nvSpPr>
        <p:spPr>
          <a:xfrm>
            <a:off x="4279392" y="3703320"/>
            <a:ext cx="1554480" cy="832104"/>
          </a:xfrm>
          <a:prstGeom prst="rect">
            <a:avLst/>
          </a:prstGeom>
          <a:noFill/>
          <a:ln/>
        </p:spPr>
        <p:txBody>
          <a:bodyPr wrap="square" lIns="0" tIns="0" rIns="0" bIns="0" rtlCol="0" anchor="ctr">
            <a:normAutofit/>
          </a:bodyPr>
          <a:lstStyle/>
          <a:p>
            <a:pPr algn="l" indent="0" marL="0">
              <a:buNone/>
            </a:pPr>
            <a:r>
              <a:rPr lang="en-US" sz="6150" b="1" dirty="0">
                <a:solidFill>
                  <a:srgbClr val="C2FF62"/>
                </a:solidFill>
                <a:latin typeface="Inter Display" pitchFamily="34" charset="0"/>
                <a:ea typeface="Inter Display" pitchFamily="34" charset="-122"/>
                <a:cs typeface="Inter Display" pitchFamily="34" charset="-120"/>
              </a:rPr>
              <a:t>01</a:t>
            </a:r>
            <a:endParaRPr lang="en-US" sz="6150" dirty="0"/>
          </a:p>
        </p:txBody>
      </p:sp>
      <p:sp>
        <p:nvSpPr>
          <p:cNvPr id="10" name="Text 8"/>
          <p:cNvSpPr/>
          <p:nvPr/>
        </p:nvSpPr>
        <p:spPr>
          <a:xfrm>
            <a:off x="4279392" y="4690872"/>
            <a:ext cx="1691640" cy="630936"/>
          </a:xfrm>
          <a:prstGeom prst="rect">
            <a:avLst/>
          </a:prstGeom>
          <a:noFill/>
          <a:ln/>
        </p:spPr>
        <p:txBody>
          <a:bodyPr wrap="square" lIns="0" tIns="0" rIns="0" bIns="0" rtlCol="0" anchor="ctr">
            <a:normAutofit/>
          </a:bodyPr>
          <a:lstStyle/>
          <a:p>
            <a:pPr algn="l" indent="0" marL="0">
              <a:buNone/>
            </a:pPr>
            <a:r>
              <a:rPr lang="en-US" sz="1210" dirty="0">
                <a:solidFill>
                  <a:srgbClr val="AFB8AF"/>
                </a:solidFill>
                <a:latin typeface="Inter" pitchFamily="34" charset="0"/>
                <a:ea typeface="Inter" pitchFamily="34" charset="-122"/>
                <a:cs typeface="Inter" pitchFamily="34" charset="-120"/>
              </a:rPr>
              <a:t>Managed research</a:t>
            </a:r>
            <a:endParaRPr lang="en-US" sz="1210" dirty="0"/>
          </a:p>
          <a:p>
            <a:pPr algn="l" indent="0" marL="0">
              <a:buNone/>
            </a:pPr>
            <a:r>
              <a:rPr lang="en-US" sz="1210" dirty="0">
                <a:solidFill>
                  <a:srgbClr val="AFB8AF"/>
                </a:solidFill>
                <a:latin typeface="Inter" pitchFamily="34" charset="0"/>
                <a:ea typeface="Inter" pitchFamily="34" charset="-122"/>
                <a:cs typeface="Inter" pitchFamily="34" charset="-120"/>
              </a:rPr>
              <a:t>organization</a:t>
            </a:r>
            <a:endParaRPr lang="en-US" sz="1210" dirty="0"/>
          </a:p>
        </p:txBody>
      </p:sp>
      <p:sp>
        <p:nvSpPr>
          <p:cNvPr id="11" name="Shape 9"/>
          <p:cNvSpPr/>
          <p:nvPr/>
        </p:nvSpPr>
        <p:spPr>
          <a:xfrm>
            <a:off x="6492240" y="1481328"/>
            <a:ext cx="5074920" cy="0"/>
          </a:xfrm>
          <a:prstGeom prst="line">
            <a:avLst/>
          </a:prstGeom>
          <a:noFill/>
          <a:ln w="8890">
            <a:solidFill>
              <a:srgbClr val="344238"/>
            </a:solidFill>
            <a:prstDash val="solid"/>
          </a:ln>
        </p:spPr>
      </p:sp>
      <p:sp>
        <p:nvSpPr>
          <p:cNvPr id="12" name="Shape 10"/>
          <p:cNvSpPr/>
          <p:nvPr/>
        </p:nvSpPr>
        <p:spPr>
          <a:xfrm>
            <a:off x="6565392" y="1823314"/>
            <a:ext cx="322600" cy="0"/>
          </a:xfrm>
          <a:prstGeom prst="line">
            <a:avLst/>
          </a:prstGeom>
          <a:noFill/>
          <a:ln w="20955">
            <a:solidFill>
              <a:srgbClr val="C2FF62"/>
            </a:solidFill>
            <a:prstDash val="solid"/>
            <a:tailEnd type="triangle"/>
          </a:ln>
        </p:spPr>
      </p:sp>
      <p:sp>
        <p:nvSpPr>
          <p:cNvPr id="13" name="Shape 11"/>
          <p:cNvSpPr/>
          <p:nvPr/>
        </p:nvSpPr>
        <p:spPr>
          <a:xfrm>
            <a:off x="6903354" y="1976933"/>
            <a:ext cx="-322600" cy="0"/>
          </a:xfrm>
          <a:prstGeom prst="line">
            <a:avLst/>
          </a:prstGeom>
          <a:noFill/>
          <a:ln w="20955">
            <a:solidFill>
              <a:srgbClr val="C2FF62"/>
            </a:solidFill>
            <a:prstDash val="solid"/>
            <a:tailEnd type="triangle"/>
          </a:ln>
        </p:spPr>
      </p:sp>
      <p:sp>
        <p:nvSpPr>
          <p:cNvPr id="14" name="Text 12"/>
          <p:cNvSpPr/>
          <p:nvPr/>
        </p:nvSpPr>
        <p:spPr>
          <a:xfrm>
            <a:off x="7223760" y="1581912"/>
            <a:ext cx="4343400" cy="292608"/>
          </a:xfrm>
          <a:prstGeom prst="rect">
            <a:avLst/>
          </a:prstGeom>
          <a:noFill/>
          <a:ln/>
        </p:spPr>
        <p:txBody>
          <a:bodyPr wrap="square" lIns="0" tIns="0" rIns="0" bIns="0" rtlCol="0" anchor="ctr">
            <a:normAutofit/>
          </a:bodyPr>
          <a:lstStyle/>
          <a:p>
            <a:pPr algn="l" indent="0" marL="0">
              <a:buNone/>
            </a:pPr>
            <a:r>
              <a:rPr lang="en-US" sz="1880" b="1" dirty="0">
                <a:solidFill>
                  <a:srgbClr val="F7F5EF"/>
                </a:solidFill>
                <a:latin typeface="Inter Display" pitchFamily="34" charset="0"/>
                <a:ea typeface="Inter Display" pitchFamily="34" charset="-122"/>
                <a:cs typeface="Inter Display" pitchFamily="34" charset="-120"/>
              </a:rPr>
              <a:t>DEX</a:t>
            </a:r>
            <a:endParaRPr lang="en-US" sz="1880" dirty="0"/>
          </a:p>
        </p:txBody>
      </p:sp>
      <p:sp>
        <p:nvSpPr>
          <p:cNvPr id="15" name="Text 13"/>
          <p:cNvSpPr/>
          <p:nvPr/>
        </p:nvSpPr>
        <p:spPr>
          <a:xfrm>
            <a:off x="7223760" y="1938528"/>
            <a:ext cx="4325112" cy="274320"/>
          </a:xfrm>
          <a:prstGeom prst="rect">
            <a:avLst/>
          </a:prstGeom>
          <a:noFill/>
          <a:ln/>
        </p:spPr>
        <p:txBody>
          <a:bodyPr wrap="square" lIns="0" tIns="0" rIns="0" bIns="0" rtlCol="0" anchor="ctr">
            <a:normAutofit/>
          </a:bodyPr>
          <a:lstStyle/>
          <a:p>
            <a:pPr algn="l" indent="0" marL="0">
              <a:buNone/>
            </a:pPr>
            <a:r>
              <a:rPr lang="en-US" sz="1160" dirty="0">
                <a:solidFill>
                  <a:srgbClr val="AFB8AF"/>
                </a:solidFill>
                <a:latin typeface="Inter" pitchFamily="34" charset="0"/>
                <a:ea typeface="Inter" pitchFamily="34" charset="-122"/>
                <a:cs typeface="Inter" pitchFamily="34" charset="-120"/>
              </a:rPr>
              <a:t>Trade and liquidity</a:t>
            </a:r>
            <a:endParaRPr lang="en-US" sz="1160" dirty="0"/>
          </a:p>
        </p:txBody>
      </p:sp>
      <p:sp>
        <p:nvSpPr>
          <p:cNvPr id="16" name="Shape 14"/>
          <p:cNvSpPr/>
          <p:nvPr/>
        </p:nvSpPr>
        <p:spPr>
          <a:xfrm>
            <a:off x="6492240" y="2313432"/>
            <a:ext cx="5074920" cy="0"/>
          </a:xfrm>
          <a:prstGeom prst="line">
            <a:avLst/>
          </a:prstGeom>
          <a:noFill/>
          <a:ln w="8890">
            <a:solidFill>
              <a:srgbClr val="344238"/>
            </a:solidFill>
            <a:prstDash val="solid"/>
          </a:ln>
        </p:spPr>
      </p:sp>
      <p:sp>
        <p:nvSpPr>
          <p:cNvPr id="17" name="Shape 15"/>
          <p:cNvSpPr/>
          <p:nvPr/>
        </p:nvSpPr>
        <p:spPr>
          <a:xfrm>
            <a:off x="6611478" y="2732227"/>
            <a:ext cx="261153" cy="-115214"/>
          </a:xfrm>
          <a:prstGeom prst="line">
            <a:avLst/>
          </a:prstGeom>
          <a:noFill/>
          <a:ln w="20955">
            <a:solidFill>
              <a:srgbClr val="C2FF62"/>
            </a:solidFill>
            <a:prstDash val="solid"/>
          </a:ln>
        </p:spPr>
      </p:sp>
      <p:sp>
        <p:nvSpPr>
          <p:cNvPr id="18" name="Shape 16"/>
          <p:cNvSpPr/>
          <p:nvPr/>
        </p:nvSpPr>
        <p:spPr>
          <a:xfrm>
            <a:off x="6611478" y="2732227"/>
            <a:ext cx="261153" cy="0"/>
          </a:xfrm>
          <a:prstGeom prst="line">
            <a:avLst/>
          </a:prstGeom>
          <a:noFill/>
          <a:ln w="20955">
            <a:solidFill>
              <a:srgbClr val="C2FF62"/>
            </a:solidFill>
            <a:prstDash val="solid"/>
          </a:ln>
        </p:spPr>
      </p:sp>
      <p:sp>
        <p:nvSpPr>
          <p:cNvPr id="19" name="Shape 17"/>
          <p:cNvSpPr/>
          <p:nvPr/>
        </p:nvSpPr>
        <p:spPr>
          <a:xfrm>
            <a:off x="6611478" y="2732227"/>
            <a:ext cx="261153" cy="122895"/>
          </a:xfrm>
          <a:prstGeom prst="line">
            <a:avLst/>
          </a:prstGeom>
          <a:noFill/>
          <a:ln w="20955">
            <a:solidFill>
              <a:srgbClr val="C2FF62"/>
            </a:solidFill>
            <a:prstDash val="solid"/>
          </a:ln>
        </p:spPr>
      </p:sp>
      <p:sp>
        <p:nvSpPr>
          <p:cNvPr id="20" name="Shape 18"/>
          <p:cNvSpPr/>
          <p:nvPr/>
        </p:nvSpPr>
        <p:spPr>
          <a:xfrm>
            <a:off x="6565392" y="2693822"/>
            <a:ext cx="76810" cy="76810"/>
          </a:xfrm>
          <a:prstGeom prst="ellipse">
            <a:avLst/>
          </a:prstGeom>
          <a:solidFill>
            <a:srgbClr val="101912"/>
          </a:solidFill>
          <a:ln w="7620">
            <a:solidFill>
              <a:srgbClr val="C2FF62"/>
            </a:solidFill>
            <a:prstDash val="solid"/>
          </a:ln>
        </p:spPr>
      </p:sp>
      <p:sp>
        <p:nvSpPr>
          <p:cNvPr id="21" name="Shape 19"/>
          <p:cNvSpPr/>
          <p:nvPr/>
        </p:nvSpPr>
        <p:spPr>
          <a:xfrm>
            <a:off x="6841907" y="2578608"/>
            <a:ext cx="76810" cy="76810"/>
          </a:xfrm>
          <a:prstGeom prst="ellipse">
            <a:avLst/>
          </a:prstGeom>
          <a:solidFill>
            <a:srgbClr val="101912"/>
          </a:solidFill>
          <a:ln w="7620">
            <a:solidFill>
              <a:srgbClr val="C2FF62"/>
            </a:solidFill>
            <a:prstDash val="solid"/>
          </a:ln>
        </p:spPr>
      </p:sp>
      <p:sp>
        <p:nvSpPr>
          <p:cNvPr id="22" name="Shape 20"/>
          <p:cNvSpPr/>
          <p:nvPr/>
        </p:nvSpPr>
        <p:spPr>
          <a:xfrm>
            <a:off x="6864949" y="2693822"/>
            <a:ext cx="76810" cy="76810"/>
          </a:xfrm>
          <a:prstGeom prst="ellipse">
            <a:avLst/>
          </a:prstGeom>
          <a:solidFill>
            <a:srgbClr val="101912"/>
          </a:solidFill>
          <a:ln w="7620">
            <a:solidFill>
              <a:srgbClr val="C2FF62"/>
            </a:solidFill>
            <a:prstDash val="solid"/>
          </a:ln>
        </p:spPr>
      </p:sp>
      <p:sp>
        <p:nvSpPr>
          <p:cNvPr id="23" name="Shape 21"/>
          <p:cNvSpPr/>
          <p:nvPr/>
        </p:nvSpPr>
        <p:spPr>
          <a:xfrm>
            <a:off x="6841907" y="2816718"/>
            <a:ext cx="76810" cy="76810"/>
          </a:xfrm>
          <a:prstGeom prst="ellipse">
            <a:avLst/>
          </a:prstGeom>
          <a:solidFill>
            <a:srgbClr val="101912"/>
          </a:solidFill>
          <a:ln w="7620">
            <a:solidFill>
              <a:srgbClr val="C2FF62"/>
            </a:solidFill>
            <a:prstDash val="solid"/>
          </a:ln>
        </p:spPr>
      </p:sp>
      <p:sp>
        <p:nvSpPr>
          <p:cNvPr id="24" name="Text 22"/>
          <p:cNvSpPr/>
          <p:nvPr/>
        </p:nvSpPr>
        <p:spPr>
          <a:xfrm>
            <a:off x="7223760" y="2414016"/>
            <a:ext cx="4343400" cy="292608"/>
          </a:xfrm>
          <a:prstGeom prst="rect">
            <a:avLst/>
          </a:prstGeom>
          <a:noFill/>
          <a:ln/>
        </p:spPr>
        <p:txBody>
          <a:bodyPr wrap="square" lIns="0" tIns="0" rIns="0" bIns="0" rtlCol="0" anchor="ctr">
            <a:normAutofit/>
          </a:bodyPr>
          <a:lstStyle/>
          <a:p>
            <a:pPr algn="l" indent="0" marL="0">
              <a:buNone/>
            </a:pPr>
            <a:r>
              <a:rPr lang="en-US" sz="1880" b="1" dirty="0">
                <a:solidFill>
                  <a:srgbClr val="F7F5EF"/>
                </a:solidFill>
                <a:latin typeface="Inter Display" pitchFamily="34" charset="0"/>
                <a:ea typeface="Inter Display" pitchFamily="34" charset="-122"/>
                <a:cs typeface="Inter Display" pitchFamily="34" charset="-120"/>
              </a:rPr>
              <a:t>Cross-Chain Aggregator</a:t>
            </a:r>
            <a:endParaRPr lang="en-US" sz="1880" dirty="0"/>
          </a:p>
        </p:txBody>
      </p:sp>
      <p:sp>
        <p:nvSpPr>
          <p:cNvPr id="25" name="Text 23"/>
          <p:cNvSpPr/>
          <p:nvPr/>
        </p:nvSpPr>
        <p:spPr>
          <a:xfrm>
            <a:off x="7223760" y="2770632"/>
            <a:ext cx="4325112" cy="274320"/>
          </a:xfrm>
          <a:prstGeom prst="rect">
            <a:avLst/>
          </a:prstGeom>
          <a:noFill/>
          <a:ln/>
        </p:spPr>
        <p:txBody>
          <a:bodyPr wrap="square" lIns="0" tIns="0" rIns="0" bIns="0" rtlCol="0" anchor="ctr">
            <a:normAutofit/>
          </a:bodyPr>
          <a:lstStyle/>
          <a:p>
            <a:pPr algn="l" indent="0" marL="0">
              <a:buNone/>
            </a:pPr>
            <a:r>
              <a:rPr lang="en-US" sz="1160" dirty="0">
                <a:solidFill>
                  <a:srgbClr val="AFB8AF"/>
                </a:solidFill>
                <a:latin typeface="Inter" pitchFamily="34" charset="0"/>
                <a:ea typeface="Inter" pitchFamily="34" charset="-122"/>
                <a:cs typeface="Inter" pitchFamily="34" charset="-120"/>
              </a:rPr>
              <a:t>Route discovery and coordination</a:t>
            </a:r>
            <a:endParaRPr lang="en-US" sz="1160" dirty="0"/>
          </a:p>
        </p:txBody>
      </p:sp>
      <p:sp>
        <p:nvSpPr>
          <p:cNvPr id="26" name="Shape 24"/>
          <p:cNvSpPr/>
          <p:nvPr/>
        </p:nvSpPr>
        <p:spPr>
          <a:xfrm>
            <a:off x="6492240" y="3145536"/>
            <a:ext cx="5074920" cy="0"/>
          </a:xfrm>
          <a:prstGeom prst="line">
            <a:avLst/>
          </a:prstGeom>
          <a:noFill/>
          <a:ln w="8890">
            <a:solidFill>
              <a:srgbClr val="344238"/>
            </a:solidFill>
            <a:prstDash val="solid"/>
          </a:ln>
        </p:spPr>
      </p:sp>
      <p:sp>
        <p:nvSpPr>
          <p:cNvPr id="27" name="Shape 25"/>
          <p:cNvSpPr/>
          <p:nvPr/>
        </p:nvSpPr>
        <p:spPr>
          <a:xfrm>
            <a:off x="6565392" y="3464479"/>
            <a:ext cx="337962" cy="230429"/>
          </a:xfrm>
          <a:prstGeom prst="roundRect">
            <a:avLst>
              <a:gd name="adj" fmla="val 27778"/>
            </a:avLst>
          </a:prstGeom>
          <a:solidFill>
            <a:srgbClr val="101912"/>
          </a:solidFill>
          <a:ln w="7620">
            <a:solidFill>
              <a:srgbClr val="C2FF62"/>
            </a:solidFill>
            <a:prstDash val="solid"/>
          </a:ln>
        </p:spPr>
      </p:sp>
      <p:sp>
        <p:nvSpPr>
          <p:cNvPr id="28" name="Shape 26"/>
          <p:cNvSpPr/>
          <p:nvPr/>
        </p:nvSpPr>
        <p:spPr>
          <a:xfrm>
            <a:off x="6596116" y="3464479"/>
            <a:ext cx="230429" cy="-53767"/>
          </a:xfrm>
          <a:prstGeom prst="line">
            <a:avLst/>
          </a:prstGeom>
          <a:noFill/>
          <a:ln w="20955">
            <a:solidFill>
              <a:srgbClr val="C2FF62"/>
            </a:solidFill>
            <a:prstDash val="solid"/>
          </a:ln>
        </p:spPr>
      </p:sp>
      <p:sp>
        <p:nvSpPr>
          <p:cNvPr id="29" name="Shape 27"/>
          <p:cNvSpPr/>
          <p:nvPr/>
        </p:nvSpPr>
        <p:spPr>
          <a:xfrm>
            <a:off x="6780459" y="3564331"/>
            <a:ext cx="122895" cy="0"/>
          </a:xfrm>
          <a:prstGeom prst="line">
            <a:avLst/>
          </a:prstGeom>
          <a:noFill/>
          <a:ln w="20955">
            <a:solidFill>
              <a:srgbClr val="C2FF62"/>
            </a:solidFill>
            <a:prstDash val="solid"/>
          </a:ln>
        </p:spPr>
      </p:sp>
      <p:sp>
        <p:nvSpPr>
          <p:cNvPr id="30" name="Shape 28"/>
          <p:cNvSpPr/>
          <p:nvPr/>
        </p:nvSpPr>
        <p:spPr>
          <a:xfrm>
            <a:off x="6795821" y="3602736"/>
            <a:ext cx="30724" cy="30724"/>
          </a:xfrm>
          <a:prstGeom prst="ellipse">
            <a:avLst/>
          </a:prstGeom>
          <a:solidFill>
            <a:srgbClr val="C2FF62"/>
          </a:solidFill>
          <a:ln w="7620">
            <a:solidFill>
              <a:srgbClr val="C2FF62"/>
            </a:solidFill>
            <a:prstDash val="solid"/>
          </a:ln>
        </p:spPr>
      </p:sp>
      <p:sp>
        <p:nvSpPr>
          <p:cNvPr id="31" name="Text 29"/>
          <p:cNvSpPr/>
          <p:nvPr/>
        </p:nvSpPr>
        <p:spPr>
          <a:xfrm>
            <a:off x="7223760" y="3246120"/>
            <a:ext cx="4343400" cy="292608"/>
          </a:xfrm>
          <a:prstGeom prst="rect">
            <a:avLst/>
          </a:prstGeom>
          <a:noFill/>
          <a:ln/>
        </p:spPr>
        <p:txBody>
          <a:bodyPr wrap="square" lIns="0" tIns="0" rIns="0" bIns="0" rtlCol="0" anchor="ctr">
            <a:normAutofit/>
          </a:bodyPr>
          <a:lstStyle/>
          <a:p>
            <a:pPr algn="l" indent="0" marL="0">
              <a:buNone/>
            </a:pPr>
            <a:r>
              <a:rPr lang="en-US" sz="1880" b="1" dirty="0">
                <a:solidFill>
                  <a:srgbClr val="F7F5EF"/>
                </a:solidFill>
                <a:latin typeface="Inter Display" pitchFamily="34" charset="0"/>
                <a:ea typeface="Inter Display" pitchFamily="34" charset="-122"/>
                <a:cs typeface="Inter Display" pitchFamily="34" charset="-120"/>
              </a:rPr>
              <a:t>Wallet</a:t>
            </a:r>
            <a:endParaRPr lang="en-US" sz="1880" dirty="0"/>
          </a:p>
        </p:txBody>
      </p:sp>
      <p:sp>
        <p:nvSpPr>
          <p:cNvPr id="32" name="Text 30"/>
          <p:cNvSpPr/>
          <p:nvPr/>
        </p:nvSpPr>
        <p:spPr>
          <a:xfrm>
            <a:off x="7223760" y="3602736"/>
            <a:ext cx="4325112" cy="274320"/>
          </a:xfrm>
          <a:prstGeom prst="rect">
            <a:avLst/>
          </a:prstGeom>
          <a:noFill/>
          <a:ln/>
        </p:spPr>
        <p:txBody>
          <a:bodyPr wrap="square" lIns="0" tIns="0" rIns="0" bIns="0" rtlCol="0" anchor="ctr">
            <a:normAutofit/>
          </a:bodyPr>
          <a:lstStyle/>
          <a:p>
            <a:pPr algn="l" indent="0" marL="0">
              <a:buNone/>
            </a:pPr>
            <a:r>
              <a:rPr lang="en-US" sz="1160" dirty="0">
                <a:solidFill>
                  <a:srgbClr val="AFB8AF"/>
                </a:solidFill>
                <a:latin typeface="Inter" pitchFamily="34" charset="0"/>
                <a:ea typeface="Inter" pitchFamily="34" charset="-122"/>
                <a:cs typeface="Inter" pitchFamily="34" charset="-120"/>
              </a:rPr>
              <a:t>User access and authorization</a:t>
            </a:r>
            <a:endParaRPr lang="en-US" sz="1160" dirty="0"/>
          </a:p>
        </p:txBody>
      </p:sp>
      <p:sp>
        <p:nvSpPr>
          <p:cNvPr id="33" name="Shape 31"/>
          <p:cNvSpPr/>
          <p:nvPr/>
        </p:nvSpPr>
        <p:spPr>
          <a:xfrm>
            <a:off x="6492240" y="3977640"/>
            <a:ext cx="5074920" cy="0"/>
          </a:xfrm>
          <a:prstGeom prst="line">
            <a:avLst/>
          </a:prstGeom>
          <a:noFill/>
          <a:ln w="8890">
            <a:solidFill>
              <a:srgbClr val="344238"/>
            </a:solidFill>
            <a:prstDash val="solid"/>
          </a:ln>
        </p:spPr>
      </p:sp>
      <p:sp>
        <p:nvSpPr>
          <p:cNvPr id="34" name="Shape 32"/>
          <p:cNvSpPr/>
          <p:nvPr/>
        </p:nvSpPr>
        <p:spPr>
          <a:xfrm>
            <a:off x="6565392" y="4534692"/>
            <a:ext cx="368686" cy="0"/>
          </a:xfrm>
          <a:prstGeom prst="line">
            <a:avLst/>
          </a:prstGeom>
          <a:noFill/>
          <a:ln w="20955">
            <a:solidFill>
              <a:srgbClr val="C2FF62"/>
            </a:solidFill>
            <a:prstDash val="solid"/>
          </a:ln>
        </p:spPr>
      </p:sp>
      <p:sp>
        <p:nvSpPr>
          <p:cNvPr id="35" name="Shape 33"/>
          <p:cNvSpPr/>
          <p:nvPr/>
        </p:nvSpPr>
        <p:spPr>
          <a:xfrm>
            <a:off x="6619159" y="4534692"/>
            <a:ext cx="0" cy="-238110"/>
          </a:xfrm>
          <a:prstGeom prst="line">
            <a:avLst/>
          </a:prstGeom>
          <a:noFill/>
          <a:ln w="20955">
            <a:solidFill>
              <a:srgbClr val="C2FF62"/>
            </a:solidFill>
            <a:prstDash val="solid"/>
          </a:ln>
        </p:spPr>
      </p:sp>
      <p:sp>
        <p:nvSpPr>
          <p:cNvPr id="36" name="Shape 34"/>
          <p:cNvSpPr/>
          <p:nvPr/>
        </p:nvSpPr>
        <p:spPr>
          <a:xfrm>
            <a:off x="6880311" y="4534692"/>
            <a:ext cx="0" cy="-238110"/>
          </a:xfrm>
          <a:prstGeom prst="line">
            <a:avLst/>
          </a:prstGeom>
          <a:noFill/>
          <a:ln w="20955">
            <a:solidFill>
              <a:srgbClr val="C2FF62"/>
            </a:solidFill>
            <a:prstDash val="solid"/>
          </a:ln>
        </p:spPr>
      </p:sp>
      <p:sp>
        <p:nvSpPr>
          <p:cNvPr id="37" name="Shape 35"/>
          <p:cNvSpPr/>
          <p:nvPr/>
        </p:nvSpPr>
        <p:spPr>
          <a:xfrm>
            <a:off x="6619159" y="4296583"/>
            <a:ext cx="130576" cy="115214"/>
          </a:xfrm>
          <a:prstGeom prst="line">
            <a:avLst/>
          </a:prstGeom>
          <a:noFill/>
          <a:ln w="20955">
            <a:solidFill>
              <a:srgbClr val="C2FF62"/>
            </a:solidFill>
            <a:prstDash val="solid"/>
          </a:ln>
        </p:spPr>
      </p:sp>
      <p:sp>
        <p:nvSpPr>
          <p:cNvPr id="38" name="Shape 36"/>
          <p:cNvSpPr/>
          <p:nvPr/>
        </p:nvSpPr>
        <p:spPr>
          <a:xfrm>
            <a:off x="6749735" y="4411797"/>
            <a:ext cx="130576" cy="-115214"/>
          </a:xfrm>
          <a:prstGeom prst="line">
            <a:avLst/>
          </a:prstGeom>
          <a:noFill/>
          <a:ln w="20955">
            <a:solidFill>
              <a:srgbClr val="C2FF62"/>
            </a:solidFill>
            <a:prstDash val="solid"/>
          </a:ln>
        </p:spPr>
      </p:sp>
      <p:sp>
        <p:nvSpPr>
          <p:cNvPr id="39" name="Text 37"/>
          <p:cNvSpPr/>
          <p:nvPr/>
        </p:nvSpPr>
        <p:spPr>
          <a:xfrm>
            <a:off x="7223760" y="4078224"/>
            <a:ext cx="4343400" cy="292608"/>
          </a:xfrm>
          <a:prstGeom prst="rect">
            <a:avLst/>
          </a:prstGeom>
          <a:noFill/>
          <a:ln/>
        </p:spPr>
        <p:txBody>
          <a:bodyPr wrap="square" lIns="0" tIns="0" rIns="0" bIns="0" rtlCol="0" anchor="ctr">
            <a:normAutofit/>
          </a:bodyPr>
          <a:lstStyle/>
          <a:p>
            <a:pPr algn="l" indent="0" marL="0">
              <a:buNone/>
            </a:pPr>
            <a:r>
              <a:rPr lang="en-US" sz="1880" b="1" dirty="0">
                <a:solidFill>
                  <a:srgbClr val="F7F5EF"/>
                </a:solidFill>
                <a:latin typeface="Inter Display" pitchFamily="34" charset="0"/>
                <a:ea typeface="Inter Display" pitchFamily="34" charset="-122"/>
                <a:cs typeface="Inter Display" pitchFamily="34" charset="-120"/>
              </a:rPr>
              <a:t>Bridge</a:t>
            </a:r>
            <a:endParaRPr lang="en-US" sz="1880" dirty="0"/>
          </a:p>
        </p:txBody>
      </p:sp>
      <p:sp>
        <p:nvSpPr>
          <p:cNvPr id="40" name="Text 38"/>
          <p:cNvSpPr/>
          <p:nvPr/>
        </p:nvSpPr>
        <p:spPr>
          <a:xfrm>
            <a:off x="7223760" y="4434840"/>
            <a:ext cx="4325112" cy="274320"/>
          </a:xfrm>
          <a:prstGeom prst="rect">
            <a:avLst/>
          </a:prstGeom>
          <a:noFill/>
          <a:ln/>
        </p:spPr>
        <p:txBody>
          <a:bodyPr wrap="square" lIns="0" tIns="0" rIns="0" bIns="0" rtlCol="0" anchor="ctr">
            <a:normAutofit/>
          </a:bodyPr>
          <a:lstStyle/>
          <a:p>
            <a:pPr algn="l" indent="0" marL="0">
              <a:buNone/>
            </a:pPr>
            <a:r>
              <a:rPr lang="en-US" sz="1160" dirty="0">
                <a:solidFill>
                  <a:srgbClr val="AFB8AF"/>
                </a:solidFill>
                <a:latin typeface="Inter" pitchFamily="34" charset="0"/>
                <a:ea typeface="Inter" pitchFamily="34" charset="-122"/>
                <a:cs typeface="Inter" pitchFamily="34" charset="-120"/>
              </a:rPr>
              <a:t>Cross-network asset pathways</a:t>
            </a:r>
            <a:endParaRPr lang="en-US" sz="1160" dirty="0"/>
          </a:p>
        </p:txBody>
      </p:sp>
      <p:sp>
        <p:nvSpPr>
          <p:cNvPr id="41" name="Shape 39"/>
          <p:cNvSpPr/>
          <p:nvPr/>
        </p:nvSpPr>
        <p:spPr>
          <a:xfrm>
            <a:off x="6492240" y="4809744"/>
            <a:ext cx="5074920" cy="0"/>
          </a:xfrm>
          <a:prstGeom prst="line">
            <a:avLst/>
          </a:prstGeom>
          <a:noFill/>
          <a:ln w="8890">
            <a:solidFill>
              <a:srgbClr val="344238"/>
            </a:solidFill>
            <a:prstDash val="solid"/>
          </a:ln>
        </p:spPr>
      </p:sp>
      <p:sp>
        <p:nvSpPr>
          <p:cNvPr id="42" name="Shape 40"/>
          <p:cNvSpPr/>
          <p:nvPr/>
        </p:nvSpPr>
        <p:spPr>
          <a:xfrm>
            <a:off x="6565392" y="5151730"/>
            <a:ext cx="84491" cy="84491"/>
          </a:xfrm>
          <a:prstGeom prst="ellipse">
            <a:avLst/>
          </a:prstGeom>
          <a:solidFill>
            <a:srgbClr val="101912"/>
          </a:solidFill>
          <a:ln w="7620">
            <a:solidFill>
              <a:srgbClr val="C2FF62"/>
            </a:solidFill>
            <a:prstDash val="solid"/>
          </a:ln>
        </p:spPr>
      </p:sp>
      <p:sp>
        <p:nvSpPr>
          <p:cNvPr id="43" name="Shape 41"/>
          <p:cNvSpPr/>
          <p:nvPr/>
        </p:nvSpPr>
        <p:spPr>
          <a:xfrm>
            <a:off x="6826545" y="5113325"/>
            <a:ext cx="84491" cy="84491"/>
          </a:xfrm>
          <a:prstGeom prst="ellipse">
            <a:avLst/>
          </a:prstGeom>
          <a:solidFill>
            <a:srgbClr val="101912"/>
          </a:solidFill>
          <a:ln w="7620">
            <a:solidFill>
              <a:srgbClr val="C2FF62"/>
            </a:solidFill>
            <a:prstDash val="solid"/>
          </a:ln>
        </p:spPr>
      </p:sp>
      <p:sp>
        <p:nvSpPr>
          <p:cNvPr id="44" name="Shape 42"/>
          <p:cNvSpPr/>
          <p:nvPr/>
        </p:nvSpPr>
        <p:spPr>
          <a:xfrm>
            <a:off x="6826545" y="5343754"/>
            <a:ext cx="84491" cy="84491"/>
          </a:xfrm>
          <a:prstGeom prst="ellipse">
            <a:avLst/>
          </a:prstGeom>
          <a:solidFill>
            <a:srgbClr val="101912"/>
          </a:solidFill>
          <a:ln w="7620">
            <a:solidFill>
              <a:srgbClr val="C2FF62"/>
            </a:solidFill>
            <a:prstDash val="solid"/>
          </a:ln>
        </p:spPr>
      </p:sp>
      <p:sp>
        <p:nvSpPr>
          <p:cNvPr id="45" name="Shape 43"/>
          <p:cNvSpPr/>
          <p:nvPr/>
        </p:nvSpPr>
        <p:spPr>
          <a:xfrm>
            <a:off x="6626840" y="5366796"/>
            <a:ext cx="84491" cy="84491"/>
          </a:xfrm>
          <a:prstGeom prst="ellipse">
            <a:avLst/>
          </a:prstGeom>
          <a:solidFill>
            <a:srgbClr val="101912"/>
          </a:solidFill>
          <a:ln w="7620">
            <a:solidFill>
              <a:srgbClr val="C2FF62"/>
            </a:solidFill>
            <a:prstDash val="solid"/>
          </a:ln>
        </p:spPr>
      </p:sp>
      <p:sp>
        <p:nvSpPr>
          <p:cNvPr id="46" name="Shape 44"/>
          <p:cNvSpPr/>
          <p:nvPr/>
        </p:nvSpPr>
        <p:spPr>
          <a:xfrm>
            <a:off x="6642202" y="5190134"/>
            <a:ext cx="207386" cy="-46086"/>
          </a:xfrm>
          <a:prstGeom prst="line">
            <a:avLst/>
          </a:prstGeom>
          <a:noFill/>
          <a:ln w="20955">
            <a:solidFill>
              <a:srgbClr val="C2FF62"/>
            </a:solidFill>
            <a:prstDash val="solid"/>
          </a:ln>
        </p:spPr>
      </p:sp>
      <p:sp>
        <p:nvSpPr>
          <p:cNvPr id="47" name="Shape 45"/>
          <p:cNvSpPr/>
          <p:nvPr/>
        </p:nvSpPr>
        <p:spPr>
          <a:xfrm>
            <a:off x="6872630" y="5190134"/>
            <a:ext cx="0" cy="153619"/>
          </a:xfrm>
          <a:prstGeom prst="line">
            <a:avLst/>
          </a:prstGeom>
          <a:noFill/>
          <a:ln w="20955">
            <a:solidFill>
              <a:srgbClr val="C2FF62"/>
            </a:solidFill>
            <a:prstDash val="solid"/>
          </a:ln>
        </p:spPr>
      </p:sp>
      <p:sp>
        <p:nvSpPr>
          <p:cNvPr id="48" name="Shape 46"/>
          <p:cNvSpPr/>
          <p:nvPr/>
        </p:nvSpPr>
        <p:spPr>
          <a:xfrm>
            <a:off x="6672925" y="5397520"/>
            <a:ext cx="153619" cy="-15362"/>
          </a:xfrm>
          <a:prstGeom prst="line">
            <a:avLst/>
          </a:prstGeom>
          <a:noFill/>
          <a:ln w="20955">
            <a:solidFill>
              <a:srgbClr val="C2FF62"/>
            </a:solidFill>
            <a:prstDash val="solid"/>
          </a:ln>
        </p:spPr>
      </p:sp>
      <p:sp>
        <p:nvSpPr>
          <p:cNvPr id="49" name="Text 47"/>
          <p:cNvSpPr/>
          <p:nvPr/>
        </p:nvSpPr>
        <p:spPr>
          <a:xfrm>
            <a:off x="7223760" y="4910328"/>
            <a:ext cx="4343400" cy="292608"/>
          </a:xfrm>
          <a:prstGeom prst="rect">
            <a:avLst/>
          </a:prstGeom>
          <a:noFill/>
          <a:ln/>
        </p:spPr>
        <p:txBody>
          <a:bodyPr wrap="square" lIns="0" tIns="0" rIns="0" bIns="0" rtlCol="0" anchor="ctr">
            <a:normAutofit/>
          </a:bodyPr>
          <a:lstStyle/>
          <a:p>
            <a:pPr algn="l" indent="0" marL="0">
              <a:buNone/>
            </a:pPr>
            <a:r>
              <a:rPr lang="en-US" sz="1880" b="1" dirty="0">
                <a:solidFill>
                  <a:srgbClr val="F7F5EF"/>
                </a:solidFill>
                <a:latin typeface="Inter Display" pitchFamily="34" charset="0"/>
                <a:ea typeface="Inter Display" pitchFamily="34" charset="-122"/>
                <a:cs typeface="Inter Display" pitchFamily="34" charset="-120"/>
              </a:rPr>
              <a:t>Bloch Protocol</a:t>
            </a:r>
            <a:endParaRPr lang="en-US" sz="1880" dirty="0"/>
          </a:p>
        </p:txBody>
      </p:sp>
      <p:sp>
        <p:nvSpPr>
          <p:cNvPr id="50" name="Text 48"/>
          <p:cNvSpPr/>
          <p:nvPr/>
        </p:nvSpPr>
        <p:spPr>
          <a:xfrm>
            <a:off x="7223760" y="5266944"/>
            <a:ext cx="4325112" cy="274320"/>
          </a:xfrm>
          <a:prstGeom prst="rect">
            <a:avLst/>
          </a:prstGeom>
          <a:noFill/>
          <a:ln/>
        </p:spPr>
        <p:txBody>
          <a:bodyPr wrap="square" lIns="0" tIns="0" rIns="0" bIns="0" rtlCol="0" anchor="ctr">
            <a:normAutofit/>
          </a:bodyPr>
          <a:lstStyle/>
          <a:p>
            <a:pPr algn="l" indent="0" marL="0">
              <a:buNone/>
            </a:pPr>
            <a:r>
              <a:rPr lang="en-US" sz="1160" dirty="0">
                <a:solidFill>
                  <a:srgbClr val="AFB8AF"/>
                </a:solidFill>
                <a:latin typeface="Inter" pitchFamily="34" charset="0"/>
                <a:ea typeface="Inter" pitchFamily="34" charset="-122"/>
                <a:cs typeface="Inter" pitchFamily="34" charset="-120"/>
              </a:rPr>
              <a:t>Nodes, RPC, explorer and developer tools</a:t>
            </a:r>
            <a:endParaRPr lang="en-US" sz="1160" dirty="0"/>
          </a:p>
        </p:txBody>
      </p:sp>
      <p:sp>
        <p:nvSpPr>
          <p:cNvPr id="51" name="Text 49"/>
          <p:cNvSpPr/>
          <p:nvPr/>
        </p:nvSpPr>
        <p:spPr>
          <a:xfrm>
            <a:off x="603504" y="5751576"/>
            <a:ext cx="10899648" cy="320040"/>
          </a:xfrm>
          <a:prstGeom prst="rect">
            <a:avLst/>
          </a:prstGeom>
          <a:noFill/>
          <a:ln/>
        </p:spPr>
        <p:txBody>
          <a:bodyPr wrap="square" lIns="0" tIns="0" rIns="0" bIns="0" rtlCol="0" anchor="ctr">
            <a:normAutofit/>
          </a:bodyPr>
          <a:lstStyle/>
          <a:p>
            <a:pPr algn="l" indent="0" marL="0">
              <a:buNone/>
            </a:pPr>
            <a:r>
              <a:rPr lang="en-US" sz="1680" b="1" dirty="0">
                <a:solidFill>
                  <a:srgbClr val="F7F5EF"/>
                </a:solidFill>
                <a:latin typeface="Inter Display" pitchFamily="34" charset="0"/>
                <a:ea typeface="Inter Display" pitchFamily="34" charset="-122"/>
                <a:cs typeface="Inter Display" pitchFamily="34" charset="-120"/>
              </a:rPr>
              <a:t>Global ambition. Clear responsibility. Long-term technology.</a:t>
            </a:r>
            <a:endParaRPr lang="en-US" sz="1680" dirty="0"/>
          </a:p>
        </p:txBody>
      </p:sp>
      <p:sp>
        <p:nvSpPr>
          <p:cNvPr id="52" name="Shape 50"/>
          <p:cNvSpPr/>
          <p:nvPr/>
        </p:nvSpPr>
        <p:spPr>
          <a:xfrm>
            <a:off x="603504" y="6318504"/>
            <a:ext cx="10984992" cy="0"/>
          </a:xfrm>
          <a:prstGeom prst="line">
            <a:avLst/>
          </a:prstGeom>
          <a:noFill/>
          <a:ln w="8890">
            <a:solidFill>
              <a:srgbClr val="344238"/>
            </a:solidFill>
            <a:prstDash val="solid"/>
          </a:ln>
        </p:spPr>
      </p:sp>
      <p:sp>
        <p:nvSpPr>
          <p:cNvPr id="53" name="Text 51"/>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54" name="Text 52"/>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2</a:t>
            </a:r>
            <a:endParaRPr lang="en-US" sz="77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FF2E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101B13"/>
                </a:solidFill>
                <a:latin typeface="Inter" pitchFamily="34" charset="0"/>
                <a:ea typeface="Inter" pitchFamily="34" charset="-122"/>
                <a:cs typeface="Inter" pitchFamily="34" charset="-120"/>
              </a:rPr>
              <a:t>CORPORATE STRUCTURE</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101B13"/>
                </a:solidFill>
                <a:latin typeface="Inter Display" pitchFamily="34" charset="0"/>
                <a:ea typeface="Inter Display" pitchFamily="34" charset="-122"/>
                <a:cs typeface="Inter Display" pitchFamily="34" charset="-120"/>
              </a:rPr>
              <a:t>One structure.</a:t>
            </a:r>
            <a:endParaRPr lang="en-US" sz="3200" dirty="0"/>
          </a:p>
          <a:p>
            <a:pPr algn="l" indent="0" marL="0">
              <a:buNone/>
            </a:pPr>
            <a:r>
              <a:rPr lang="en-US" sz="3200" b="1" dirty="0">
                <a:solidFill>
                  <a:srgbClr val="101B13"/>
                </a:solidFill>
                <a:latin typeface="Inter Display" pitchFamily="34" charset="0"/>
                <a:ea typeface="Inter Display" pitchFamily="34" charset="-122"/>
                <a:cs typeface="Inter Display" pitchFamily="34" charset="-120"/>
              </a:rPr>
              <a:t>Three complementary roles.</a:t>
            </a:r>
            <a:endParaRPr lang="en-US" sz="3200"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536354"/>
                </a:solidFill>
                <a:latin typeface="Inter" pitchFamily="34" charset="0"/>
                <a:ea typeface="Inter" pitchFamily="34" charset="-122"/>
                <a:cs typeface="Inter" pitchFamily="34" charset="-120"/>
              </a:rPr>
              <a:t>Product ownership, Bloch Protocol infrastructure and management of Postern Labs.</a:t>
            </a:r>
            <a:endParaRPr lang="en-US" sz="1596" dirty="0"/>
          </a:p>
        </p:txBody>
      </p:sp>
      <p:sp>
        <p:nvSpPr>
          <p:cNvPr id="5" name="Shape 3"/>
          <p:cNvSpPr/>
          <p:nvPr/>
        </p:nvSpPr>
        <p:spPr>
          <a:xfrm>
            <a:off x="3685032" y="2697480"/>
            <a:ext cx="4818888" cy="786384"/>
          </a:xfrm>
          <a:prstGeom prst="roundRect">
            <a:avLst>
              <a:gd name="adj" fmla="val 8140"/>
            </a:avLst>
          </a:prstGeom>
          <a:solidFill>
            <a:srgbClr val="101B13"/>
          </a:solidFill>
          <a:ln w="7620">
            <a:solidFill>
              <a:srgbClr val="101B13"/>
            </a:solidFill>
            <a:prstDash val="solid"/>
          </a:ln>
        </p:spPr>
      </p:sp>
      <p:sp>
        <p:nvSpPr>
          <p:cNvPr id="6" name="Text 4"/>
          <p:cNvSpPr/>
          <p:nvPr/>
        </p:nvSpPr>
        <p:spPr>
          <a:xfrm>
            <a:off x="3886200" y="2788920"/>
            <a:ext cx="4416552" cy="301752"/>
          </a:xfrm>
          <a:prstGeom prst="rect">
            <a:avLst/>
          </a:prstGeom>
          <a:noFill/>
          <a:ln/>
        </p:spPr>
        <p:txBody>
          <a:bodyPr wrap="square" lIns="0" tIns="0" rIns="0" bIns="0" rtlCol="0" anchor="ctr">
            <a:normAutofit/>
          </a:bodyPr>
          <a:lstStyle/>
          <a:p>
            <a:pPr algn="ctr" indent="0" marL="0">
              <a:buNone/>
            </a:pPr>
            <a:r>
              <a:rPr lang="en-US" sz="2250" b="1" dirty="0">
                <a:solidFill>
                  <a:srgbClr val="F7F5EF"/>
                </a:solidFill>
                <a:latin typeface="Inter Display" pitchFamily="34" charset="0"/>
                <a:ea typeface="Inter Display" pitchFamily="34" charset="-122"/>
                <a:cs typeface="Inter Display" pitchFamily="34" charset="-120"/>
              </a:rPr>
              <a:t>Bloch Inc</a:t>
            </a:r>
            <a:endParaRPr lang="en-US" sz="2250" dirty="0"/>
          </a:p>
        </p:txBody>
      </p:sp>
      <p:sp>
        <p:nvSpPr>
          <p:cNvPr id="7" name="Text 5"/>
          <p:cNvSpPr/>
          <p:nvPr/>
        </p:nvSpPr>
        <p:spPr>
          <a:xfrm>
            <a:off x="3867912" y="3191256"/>
            <a:ext cx="4443984" cy="173736"/>
          </a:xfrm>
          <a:prstGeom prst="rect">
            <a:avLst/>
          </a:prstGeom>
          <a:noFill/>
          <a:ln/>
        </p:spPr>
        <p:txBody>
          <a:bodyPr wrap="square" lIns="0" tIns="0" rIns="0" bIns="0" rtlCol="0" anchor="ctr">
            <a:normAutofit/>
          </a:bodyPr>
          <a:lstStyle/>
          <a:p>
            <a:pPr algn="ctr" indent="0" marL="0">
              <a:buNone/>
            </a:pPr>
            <a:r>
              <a:rPr lang="en-US" sz="850" b="1" spc="65" kern="0" dirty="0">
                <a:solidFill>
                  <a:srgbClr val="C2FF62"/>
                </a:solidFill>
                <a:latin typeface="Inter" pitchFamily="34" charset="0"/>
                <a:ea typeface="Inter" pitchFamily="34" charset="-122"/>
                <a:cs typeface="Inter" pitchFamily="34" charset="-120"/>
              </a:rPr>
              <a:t>PANAMA / INCORPORATION IN PROGRESS</a:t>
            </a:r>
            <a:endParaRPr lang="en-US" sz="850" dirty="0"/>
          </a:p>
        </p:txBody>
      </p:sp>
      <p:sp>
        <p:nvSpPr>
          <p:cNvPr id="8" name="Shape 6"/>
          <p:cNvSpPr/>
          <p:nvPr/>
        </p:nvSpPr>
        <p:spPr>
          <a:xfrm>
            <a:off x="6094476" y="3483864"/>
            <a:ext cx="0" cy="182880"/>
          </a:xfrm>
          <a:prstGeom prst="line">
            <a:avLst/>
          </a:prstGeom>
          <a:noFill/>
          <a:ln w="8890">
            <a:solidFill>
              <a:srgbClr val="536354"/>
            </a:solidFill>
            <a:prstDash val="solid"/>
          </a:ln>
        </p:spPr>
      </p:sp>
      <p:sp>
        <p:nvSpPr>
          <p:cNvPr id="9" name="Shape 7"/>
          <p:cNvSpPr/>
          <p:nvPr/>
        </p:nvSpPr>
        <p:spPr>
          <a:xfrm>
            <a:off x="2999232" y="3666744"/>
            <a:ext cx="7118604" cy="0"/>
          </a:xfrm>
          <a:prstGeom prst="line">
            <a:avLst/>
          </a:prstGeom>
          <a:noFill/>
          <a:ln w="8890">
            <a:solidFill>
              <a:srgbClr val="536354"/>
            </a:solidFill>
            <a:prstDash val="solid"/>
          </a:ln>
        </p:spPr>
      </p:sp>
      <p:sp>
        <p:nvSpPr>
          <p:cNvPr id="10" name="Shape 8"/>
          <p:cNvSpPr/>
          <p:nvPr/>
        </p:nvSpPr>
        <p:spPr>
          <a:xfrm>
            <a:off x="2999232" y="3666744"/>
            <a:ext cx="0" cy="438912"/>
          </a:xfrm>
          <a:prstGeom prst="line">
            <a:avLst/>
          </a:prstGeom>
          <a:noFill/>
          <a:ln w="8890">
            <a:solidFill>
              <a:srgbClr val="536354"/>
            </a:solidFill>
            <a:prstDash val="solid"/>
          </a:ln>
        </p:spPr>
      </p:sp>
      <p:sp>
        <p:nvSpPr>
          <p:cNvPr id="11" name="Shape 9"/>
          <p:cNvSpPr/>
          <p:nvPr/>
        </p:nvSpPr>
        <p:spPr>
          <a:xfrm>
            <a:off x="7031736" y="3666744"/>
            <a:ext cx="0" cy="438912"/>
          </a:xfrm>
          <a:prstGeom prst="line">
            <a:avLst/>
          </a:prstGeom>
          <a:noFill/>
          <a:ln w="8890">
            <a:solidFill>
              <a:srgbClr val="536354"/>
            </a:solidFill>
            <a:prstDash val="solid"/>
          </a:ln>
        </p:spPr>
      </p:sp>
      <p:sp>
        <p:nvSpPr>
          <p:cNvPr id="12" name="Shape 10"/>
          <p:cNvSpPr/>
          <p:nvPr/>
        </p:nvSpPr>
        <p:spPr>
          <a:xfrm>
            <a:off x="10117836" y="3666744"/>
            <a:ext cx="0" cy="438912"/>
          </a:xfrm>
          <a:prstGeom prst="line">
            <a:avLst/>
          </a:prstGeom>
          <a:noFill/>
          <a:ln w="8890">
            <a:solidFill>
              <a:srgbClr val="536354"/>
            </a:solidFill>
            <a:prstDash val="solid"/>
          </a:ln>
        </p:spPr>
      </p:sp>
      <p:sp>
        <p:nvSpPr>
          <p:cNvPr id="13" name="Shape 11"/>
          <p:cNvSpPr/>
          <p:nvPr/>
        </p:nvSpPr>
        <p:spPr>
          <a:xfrm>
            <a:off x="603504" y="3840480"/>
            <a:ext cx="4800600" cy="301752"/>
          </a:xfrm>
          <a:prstGeom prst="roundRect">
            <a:avLst>
              <a:gd name="adj" fmla="val 21212"/>
            </a:avLst>
          </a:prstGeom>
          <a:solidFill>
            <a:srgbClr val="DDECCB"/>
          </a:solidFill>
          <a:ln w="7620">
            <a:solidFill>
              <a:srgbClr val="B9D997"/>
            </a:solidFill>
            <a:prstDash val="solid"/>
          </a:ln>
        </p:spPr>
      </p:sp>
      <p:sp>
        <p:nvSpPr>
          <p:cNvPr id="14" name="Text 12"/>
          <p:cNvSpPr/>
          <p:nvPr/>
        </p:nvSpPr>
        <p:spPr>
          <a:xfrm>
            <a:off x="667512" y="3895344"/>
            <a:ext cx="4672584" cy="182880"/>
          </a:xfrm>
          <a:prstGeom prst="rect">
            <a:avLst/>
          </a:prstGeom>
          <a:noFill/>
          <a:ln/>
        </p:spPr>
        <p:txBody>
          <a:bodyPr wrap="square" lIns="0" tIns="0" rIns="0" bIns="0" rtlCol="0" anchor="ctr">
            <a:normAutofit/>
          </a:bodyPr>
          <a:lstStyle/>
          <a:p>
            <a:pPr algn="ctr" indent="0" marL="0">
              <a:buNone/>
            </a:pPr>
            <a:r>
              <a:rPr lang="en-US" sz="850" b="1" spc="65" kern="0" dirty="0">
                <a:solidFill>
                  <a:srgbClr val="101B13"/>
                </a:solidFill>
                <a:latin typeface="Inter" pitchFamily="34" charset="0"/>
                <a:ea typeface="Inter" pitchFamily="34" charset="-122"/>
                <a:cs typeface="Inter" pitchFamily="34" charset="-120"/>
              </a:rPr>
              <a:t>OWNED PRODUCTS</a:t>
            </a:r>
            <a:endParaRPr lang="en-US" sz="850" dirty="0"/>
          </a:p>
        </p:txBody>
      </p:sp>
      <p:sp>
        <p:nvSpPr>
          <p:cNvPr id="15" name="Shape 13"/>
          <p:cNvSpPr/>
          <p:nvPr/>
        </p:nvSpPr>
        <p:spPr>
          <a:xfrm>
            <a:off x="5577840" y="3840480"/>
            <a:ext cx="2907792" cy="301752"/>
          </a:xfrm>
          <a:prstGeom prst="roundRect">
            <a:avLst>
              <a:gd name="adj" fmla="val 21212"/>
            </a:avLst>
          </a:prstGeom>
          <a:solidFill>
            <a:srgbClr val="DDECCB"/>
          </a:solidFill>
          <a:ln w="7620">
            <a:solidFill>
              <a:srgbClr val="B9D997"/>
            </a:solidFill>
            <a:prstDash val="solid"/>
          </a:ln>
        </p:spPr>
      </p:sp>
      <p:sp>
        <p:nvSpPr>
          <p:cNvPr id="16" name="Text 14"/>
          <p:cNvSpPr/>
          <p:nvPr/>
        </p:nvSpPr>
        <p:spPr>
          <a:xfrm>
            <a:off x="5641848" y="3895344"/>
            <a:ext cx="2779776" cy="182880"/>
          </a:xfrm>
          <a:prstGeom prst="rect">
            <a:avLst/>
          </a:prstGeom>
          <a:noFill/>
          <a:ln/>
        </p:spPr>
        <p:txBody>
          <a:bodyPr wrap="square" lIns="0" tIns="0" rIns="0" bIns="0" rtlCol="0" anchor="ctr">
            <a:normAutofit/>
          </a:bodyPr>
          <a:lstStyle/>
          <a:p>
            <a:pPr algn="ctr" indent="0" marL="0">
              <a:buNone/>
            </a:pPr>
            <a:r>
              <a:rPr lang="en-US" sz="850" b="1" spc="65" kern="0" dirty="0">
                <a:solidFill>
                  <a:srgbClr val="101B13"/>
                </a:solidFill>
                <a:latin typeface="Inter" pitchFamily="34" charset="0"/>
                <a:ea typeface="Inter" pitchFamily="34" charset="-122"/>
                <a:cs typeface="Inter" pitchFamily="34" charset="-120"/>
              </a:rPr>
              <a:t>INFRASTRUCTURE</a:t>
            </a:r>
            <a:endParaRPr lang="en-US" sz="850" dirty="0"/>
          </a:p>
        </p:txBody>
      </p:sp>
      <p:sp>
        <p:nvSpPr>
          <p:cNvPr id="17" name="Shape 15"/>
          <p:cNvSpPr/>
          <p:nvPr/>
        </p:nvSpPr>
        <p:spPr>
          <a:xfrm>
            <a:off x="8659368" y="3840480"/>
            <a:ext cx="2907792" cy="301752"/>
          </a:xfrm>
          <a:prstGeom prst="roundRect">
            <a:avLst>
              <a:gd name="adj" fmla="val 21212"/>
            </a:avLst>
          </a:prstGeom>
          <a:solidFill>
            <a:srgbClr val="DDECCB"/>
          </a:solidFill>
          <a:ln w="7620">
            <a:solidFill>
              <a:srgbClr val="B9D997"/>
            </a:solidFill>
            <a:prstDash val="solid"/>
          </a:ln>
        </p:spPr>
      </p:sp>
      <p:sp>
        <p:nvSpPr>
          <p:cNvPr id="18" name="Text 16"/>
          <p:cNvSpPr/>
          <p:nvPr/>
        </p:nvSpPr>
        <p:spPr>
          <a:xfrm>
            <a:off x="8723376" y="3895344"/>
            <a:ext cx="2779776" cy="182880"/>
          </a:xfrm>
          <a:prstGeom prst="rect">
            <a:avLst/>
          </a:prstGeom>
          <a:noFill/>
          <a:ln/>
        </p:spPr>
        <p:txBody>
          <a:bodyPr wrap="square" lIns="0" tIns="0" rIns="0" bIns="0" rtlCol="0" anchor="ctr">
            <a:normAutofit/>
          </a:bodyPr>
          <a:lstStyle/>
          <a:p>
            <a:pPr algn="ctr" indent="0" marL="0">
              <a:buNone/>
            </a:pPr>
            <a:r>
              <a:rPr lang="en-US" sz="850" b="1" spc="65" kern="0" dirty="0">
                <a:solidFill>
                  <a:srgbClr val="101B13"/>
                </a:solidFill>
                <a:latin typeface="Inter" pitchFamily="34" charset="0"/>
                <a:ea typeface="Inter" pitchFamily="34" charset="-122"/>
                <a:cs typeface="Inter" pitchFamily="34" charset="-120"/>
              </a:rPr>
              <a:t>MANAGEMENT</a:t>
            </a:r>
            <a:endParaRPr lang="en-US" sz="850" dirty="0"/>
          </a:p>
        </p:txBody>
      </p:sp>
      <p:sp>
        <p:nvSpPr>
          <p:cNvPr id="19" name="Shape 17"/>
          <p:cNvSpPr/>
          <p:nvPr/>
        </p:nvSpPr>
        <p:spPr>
          <a:xfrm>
            <a:off x="603504" y="4288536"/>
            <a:ext cx="1131570" cy="1014984"/>
          </a:xfrm>
          <a:prstGeom prst="roundRect">
            <a:avLst>
              <a:gd name="adj" fmla="val 6306"/>
            </a:avLst>
          </a:prstGeom>
          <a:solidFill>
            <a:srgbClr val="E2E8DA"/>
          </a:solidFill>
          <a:ln w="7620">
            <a:solidFill>
              <a:srgbClr val="D0D9C7"/>
            </a:solidFill>
            <a:prstDash val="solid"/>
          </a:ln>
        </p:spPr>
      </p:sp>
      <p:sp>
        <p:nvSpPr>
          <p:cNvPr id="20" name="Text 18"/>
          <p:cNvSpPr/>
          <p:nvPr/>
        </p:nvSpPr>
        <p:spPr>
          <a:xfrm>
            <a:off x="676656" y="4517136"/>
            <a:ext cx="985266" cy="502920"/>
          </a:xfrm>
          <a:prstGeom prst="rect">
            <a:avLst/>
          </a:prstGeom>
          <a:noFill/>
          <a:ln/>
        </p:spPr>
        <p:txBody>
          <a:bodyPr wrap="square" lIns="0" tIns="0" rIns="0" bIns="0" rtlCol="0" anchor="ctr">
            <a:normAutofit/>
          </a:bodyPr>
          <a:lstStyle/>
          <a:p>
            <a:pPr algn="ctr" indent="0" marL="0">
              <a:buNone/>
            </a:pPr>
            <a:r>
              <a:rPr lang="en-US" sz="1600" b="1" dirty="0">
                <a:solidFill>
                  <a:srgbClr val="101B13"/>
                </a:solidFill>
                <a:latin typeface="Inter Display" pitchFamily="34" charset="0"/>
                <a:ea typeface="Inter Display" pitchFamily="34" charset="-122"/>
                <a:cs typeface="Inter Display" pitchFamily="34" charset="-120"/>
              </a:rPr>
              <a:t>DEX</a:t>
            </a:r>
            <a:endParaRPr lang="en-US" sz="1600" dirty="0"/>
          </a:p>
        </p:txBody>
      </p:sp>
      <p:sp>
        <p:nvSpPr>
          <p:cNvPr id="21" name="Shape 19"/>
          <p:cNvSpPr/>
          <p:nvPr/>
        </p:nvSpPr>
        <p:spPr>
          <a:xfrm>
            <a:off x="1826514" y="4288536"/>
            <a:ext cx="1131570" cy="1014984"/>
          </a:xfrm>
          <a:prstGeom prst="roundRect">
            <a:avLst>
              <a:gd name="adj" fmla="val 6306"/>
            </a:avLst>
          </a:prstGeom>
          <a:solidFill>
            <a:srgbClr val="E2E8DA"/>
          </a:solidFill>
          <a:ln w="7620">
            <a:solidFill>
              <a:srgbClr val="D0D9C7"/>
            </a:solidFill>
            <a:prstDash val="solid"/>
          </a:ln>
        </p:spPr>
      </p:sp>
      <p:sp>
        <p:nvSpPr>
          <p:cNvPr id="22" name="Text 20"/>
          <p:cNvSpPr/>
          <p:nvPr/>
        </p:nvSpPr>
        <p:spPr>
          <a:xfrm>
            <a:off x="1899666" y="4517136"/>
            <a:ext cx="985266" cy="502920"/>
          </a:xfrm>
          <a:prstGeom prst="rect">
            <a:avLst/>
          </a:prstGeom>
          <a:noFill/>
          <a:ln/>
        </p:spPr>
        <p:txBody>
          <a:bodyPr wrap="square" lIns="0" tIns="0" rIns="0" bIns="0" rtlCol="0" anchor="ctr">
            <a:normAutofit/>
          </a:bodyPr>
          <a:lstStyle/>
          <a:p>
            <a:pPr algn="ctr" indent="0" marL="0">
              <a:buNone/>
            </a:pPr>
            <a:r>
              <a:rPr lang="en-US" sz="1160" b="1" dirty="0">
                <a:solidFill>
                  <a:srgbClr val="101B13"/>
                </a:solidFill>
                <a:latin typeface="Inter Display" pitchFamily="34" charset="0"/>
                <a:ea typeface="Inter Display" pitchFamily="34" charset="-122"/>
                <a:cs typeface="Inter Display" pitchFamily="34" charset="-120"/>
              </a:rPr>
              <a:t>Cross-Chain</a:t>
            </a:r>
            <a:endParaRPr lang="en-US" sz="1160" dirty="0"/>
          </a:p>
          <a:p>
            <a:pPr algn="ctr" indent="0" marL="0">
              <a:buNone/>
            </a:pPr>
            <a:r>
              <a:rPr lang="en-US" sz="1160" b="1" dirty="0">
                <a:solidFill>
                  <a:srgbClr val="101B13"/>
                </a:solidFill>
                <a:latin typeface="Inter Display" pitchFamily="34" charset="0"/>
                <a:ea typeface="Inter Display" pitchFamily="34" charset="-122"/>
                <a:cs typeface="Inter Display" pitchFamily="34" charset="-120"/>
              </a:rPr>
              <a:t>Aggregator</a:t>
            </a:r>
            <a:endParaRPr lang="en-US" sz="1160" dirty="0"/>
          </a:p>
        </p:txBody>
      </p:sp>
      <p:sp>
        <p:nvSpPr>
          <p:cNvPr id="23" name="Shape 21"/>
          <p:cNvSpPr/>
          <p:nvPr/>
        </p:nvSpPr>
        <p:spPr>
          <a:xfrm>
            <a:off x="3049524" y="4288536"/>
            <a:ext cx="1131570" cy="1014984"/>
          </a:xfrm>
          <a:prstGeom prst="roundRect">
            <a:avLst>
              <a:gd name="adj" fmla="val 6306"/>
            </a:avLst>
          </a:prstGeom>
          <a:solidFill>
            <a:srgbClr val="E2E8DA"/>
          </a:solidFill>
          <a:ln w="7620">
            <a:solidFill>
              <a:srgbClr val="D0D9C7"/>
            </a:solidFill>
            <a:prstDash val="solid"/>
          </a:ln>
        </p:spPr>
      </p:sp>
      <p:sp>
        <p:nvSpPr>
          <p:cNvPr id="24" name="Text 22"/>
          <p:cNvSpPr/>
          <p:nvPr/>
        </p:nvSpPr>
        <p:spPr>
          <a:xfrm>
            <a:off x="3122676" y="4517136"/>
            <a:ext cx="985266" cy="502920"/>
          </a:xfrm>
          <a:prstGeom prst="rect">
            <a:avLst/>
          </a:prstGeom>
          <a:noFill/>
          <a:ln/>
        </p:spPr>
        <p:txBody>
          <a:bodyPr wrap="square" lIns="0" tIns="0" rIns="0" bIns="0" rtlCol="0" anchor="ctr">
            <a:normAutofit/>
          </a:bodyPr>
          <a:lstStyle/>
          <a:p>
            <a:pPr algn="ctr" indent="0" marL="0">
              <a:buNone/>
            </a:pPr>
            <a:r>
              <a:rPr lang="en-US" sz="1600" b="1" dirty="0">
                <a:solidFill>
                  <a:srgbClr val="101B13"/>
                </a:solidFill>
                <a:latin typeface="Inter Display" pitchFamily="34" charset="0"/>
                <a:ea typeface="Inter Display" pitchFamily="34" charset="-122"/>
                <a:cs typeface="Inter Display" pitchFamily="34" charset="-120"/>
              </a:rPr>
              <a:t>Wallet</a:t>
            </a:r>
            <a:endParaRPr lang="en-US" sz="1600" dirty="0"/>
          </a:p>
        </p:txBody>
      </p:sp>
      <p:sp>
        <p:nvSpPr>
          <p:cNvPr id="25" name="Shape 23"/>
          <p:cNvSpPr/>
          <p:nvPr/>
        </p:nvSpPr>
        <p:spPr>
          <a:xfrm>
            <a:off x="4272534" y="4288536"/>
            <a:ext cx="1131570" cy="1014984"/>
          </a:xfrm>
          <a:prstGeom prst="roundRect">
            <a:avLst>
              <a:gd name="adj" fmla="val 6306"/>
            </a:avLst>
          </a:prstGeom>
          <a:solidFill>
            <a:srgbClr val="E2E8DA"/>
          </a:solidFill>
          <a:ln w="7620">
            <a:solidFill>
              <a:srgbClr val="D0D9C7"/>
            </a:solidFill>
            <a:prstDash val="solid"/>
          </a:ln>
        </p:spPr>
      </p:sp>
      <p:sp>
        <p:nvSpPr>
          <p:cNvPr id="26" name="Text 24"/>
          <p:cNvSpPr/>
          <p:nvPr/>
        </p:nvSpPr>
        <p:spPr>
          <a:xfrm>
            <a:off x="4345686" y="4517136"/>
            <a:ext cx="985266" cy="502920"/>
          </a:xfrm>
          <a:prstGeom prst="rect">
            <a:avLst/>
          </a:prstGeom>
          <a:noFill/>
          <a:ln/>
        </p:spPr>
        <p:txBody>
          <a:bodyPr wrap="square" lIns="0" tIns="0" rIns="0" bIns="0" rtlCol="0" anchor="ctr">
            <a:normAutofit/>
          </a:bodyPr>
          <a:lstStyle/>
          <a:p>
            <a:pPr algn="ctr" indent="0" marL="0">
              <a:buNone/>
            </a:pPr>
            <a:r>
              <a:rPr lang="en-US" sz="1600" b="1" dirty="0">
                <a:solidFill>
                  <a:srgbClr val="101B13"/>
                </a:solidFill>
                <a:latin typeface="Inter Display" pitchFamily="34" charset="0"/>
                <a:ea typeface="Inter Display" pitchFamily="34" charset="-122"/>
                <a:cs typeface="Inter Display" pitchFamily="34" charset="-120"/>
              </a:rPr>
              <a:t>Bridge</a:t>
            </a:r>
            <a:endParaRPr lang="en-US" sz="1600" dirty="0"/>
          </a:p>
        </p:txBody>
      </p:sp>
      <p:sp>
        <p:nvSpPr>
          <p:cNvPr id="27" name="Shape 25"/>
          <p:cNvSpPr/>
          <p:nvPr/>
        </p:nvSpPr>
        <p:spPr>
          <a:xfrm>
            <a:off x="5577840" y="4288536"/>
            <a:ext cx="2907792" cy="1014984"/>
          </a:xfrm>
          <a:prstGeom prst="roundRect">
            <a:avLst>
              <a:gd name="adj" fmla="val 6306"/>
            </a:avLst>
          </a:prstGeom>
          <a:solidFill>
            <a:srgbClr val="E2E8DA"/>
          </a:solidFill>
          <a:ln w="7620">
            <a:solidFill>
              <a:srgbClr val="D0D9C7"/>
            </a:solidFill>
            <a:prstDash val="solid"/>
          </a:ln>
        </p:spPr>
      </p:sp>
      <p:sp>
        <p:nvSpPr>
          <p:cNvPr id="28" name="Text 26"/>
          <p:cNvSpPr/>
          <p:nvPr/>
        </p:nvSpPr>
        <p:spPr>
          <a:xfrm>
            <a:off x="5751576" y="4443984"/>
            <a:ext cx="2560320" cy="310896"/>
          </a:xfrm>
          <a:prstGeom prst="rect">
            <a:avLst/>
          </a:prstGeom>
          <a:noFill/>
          <a:ln/>
        </p:spPr>
        <p:txBody>
          <a:bodyPr wrap="square" lIns="0" tIns="0" rIns="0" bIns="0" rtlCol="0" anchor="ctr">
            <a:normAutofit/>
          </a:bodyPr>
          <a:lstStyle/>
          <a:p>
            <a:pPr algn="ctr" indent="0" marL="0">
              <a:buNone/>
            </a:pPr>
            <a:r>
              <a:rPr lang="en-US" sz="1850" b="1" dirty="0">
                <a:solidFill>
                  <a:srgbClr val="101B13"/>
                </a:solidFill>
                <a:latin typeface="Inter Display" pitchFamily="34" charset="0"/>
                <a:ea typeface="Inter Display" pitchFamily="34" charset="-122"/>
                <a:cs typeface="Inter Display" pitchFamily="34" charset="-120"/>
              </a:rPr>
              <a:t>Bloch Protocol</a:t>
            </a:r>
            <a:endParaRPr lang="en-US" sz="1850" dirty="0"/>
          </a:p>
        </p:txBody>
      </p:sp>
      <p:sp>
        <p:nvSpPr>
          <p:cNvPr id="29" name="Text 27"/>
          <p:cNvSpPr/>
          <p:nvPr/>
        </p:nvSpPr>
        <p:spPr>
          <a:xfrm>
            <a:off x="5715000" y="4882896"/>
            <a:ext cx="2633472" cy="228600"/>
          </a:xfrm>
          <a:prstGeom prst="rect">
            <a:avLst/>
          </a:prstGeom>
          <a:noFill/>
          <a:ln/>
        </p:spPr>
        <p:txBody>
          <a:bodyPr wrap="square" lIns="0" tIns="0" rIns="0" bIns="0" rtlCol="0" anchor="ctr">
            <a:normAutofit/>
          </a:bodyPr>
          <a:lstStyle/>
          <a:p>
            <a:pPr algn="ctr" indent="0" marL="0">
              <a:buNone/>
            </a:pPr>
            <a:r>
              <a:rPr lang="en-US" sz="1000" dirty="0">
                <a:solidFill>
                  <a:srgbClr val="536354"/>
                </a:solidFill>
                <a:latin typeface="Inter" pitchFamily="34" charset="0"/>
                <a:ea typeface="Inter" pitchFamily="34" charset="-122"/>
                <a:cs typeface="Inter" pitchFamily="34" charset="-120"/>
              </a:rPr>
              <a:t>Nodes / RPC / Explorer / Tools</a:t>
            </a:r>
            <a:endParaRPr lang="en-US" sz="1000" dirty="0"/>
          </a:p>
        </p:txBody>
      </p:sp>
      <p:sp>
        <p:nvSpPr>
          <p:cNvPr id="30" name="Shape 28"/>
          <p:cNvSpPr/>
          <p:nvPr/>
        </p:nvSpPr>
        <p:spPr>
          <a:xfrm>
            <a:off x="8659368" y="4288536"/>
            <a:ext cx="2907792" cy="1014984"/>
          </a:xfrm>
          <a:prstGeom prst="roundRect">
            <a:avLst>
              <a:gd name="adj" fmla="val 6306"/>
            </a:avLst>
          </a:prstGeom>
          <a:solidFill>
            <a:srgbClr val="C2FF62"/>
          </a:solidFill>
          <a:ln w="7620">
            <a:solidFill>
              <a:srgbClr val="C2FF62"/>
            </a:solidFill>
            <a:prstDash val="solid"/>
          </a:ln>
        </p:spPr>
      </p:sp>
      <p:sp>
        <p:nvSpPr>
          <p:cNvPr id="31" name="Text 29"/>
          <p:cNvSpPr/>
          <p:nvPr/>
        </p:nvSpPr>
        <p:spPr>
          <a:xfrm>
            <a:off x="8833104" y="4443984"/>
            <a:ext cx="2560320" cy="310896"/>
          </a:xfrm>
          <a:prstGeom prst="rect">
            <a:avLst/>
          </a:prstGeom>
          <a:noFill/>
          <a:ln/>
        </p:spPr>
        <p:txBody>
          <a:bodyPr wrap="square" lIns="0" tIns="0" rIns="0" bIns="0" rtlCol="0" anchor="ctr">
            <a:normAutofit/>
          </a:bodyPr>
          <a:lstStyle/>
          <a:p>
            <a:pPr algn="ctr" indent="0" marL="0">
              <a:buNone/>
            </a:pPr>
            <a:r>
              <a:rPr lang="en-US" sz="2150" b="1" dirty="0">
                <a:solidFill>
                  <a:srgbClr val="101B13"/>
                </a:solidFill>
                <a:latin typeface="Inter Display" pitchFamily="34" charset="0"/>
                <a:ea typeface="Inter Display" pitchFamily="34" charset="-122"/>
                <a:cs typeface="Inter Display" pitchFamily="34" charset="-120"/>
              </a:rPr>
              <a:t>Postern Labs</a:t>
            </a:r>
            <a:endParaRPr lang="en-US" sz="2150" dirty="0"/>
          </a:p>
        </p:txBody>
      </p:sp>
      <p:sp>
        <p:nvSpPr>
          <p:cNvPr id="32" name="Text 30"/>
          <p:cNvSpPr/>
          <p:nvPr/>
        </p:nvSpPr>
        <p:spPr>
          <a:xfrm>
            <a:off x="8833104" y="4882896"/>
            <a:ext cx="2560320" cy="228600"/>
          </a:xfrm>
          <a:prstGeom prst="rect">
            <a:avLst/>
          </a:prstGeom>
          <a:noFill/>
          <a:ln/>
        </p:spPr>
        <p:txBody>
          <a:bodyPr wrap="square" lIns="0" tIns="0" rIns="0" bIns="0" rtlCol="0" anchor="ctr">
            <a:normAutofit/>
          </a:bodyPr>
          <a:lstStyle/>
          <a:p>
            <a:pPr algn="ctr" indent="0" marL="0">
              <a:buNone/>
            </a:pPr>
            <a:r>
              <a:rPr lang="en-US" sz="1160" dirty="0">
                <a:solidFill>
                  <a:srgbClr val="101B13"/>
                </a:solidFill>
                <a:latin typeface="Inter" pitchFamily="34" charset="0"/>
                <a:ea typeface="Inter" pitchFamily="34" charset="-122"/>
                <a:cs typeface="Inter" pitchFamily="34" charset="-120"/>
              </a:rPr>
              <a:t>Research and engineering</a:t>
            </a:r>
            <a:endParaRPr lang="en-US" sz="1160" dirty="0"/>
          </a:p>
        </p:txBody>
      </p:sp>
      <p:sp>
        <p:nvSpPr>
          <p:cNvPr id="33" name="Text 31"/>
          <p:cNvSpPr/>
          <p:nvPr/>
        </p:nvSpPr>
        <p:spPr>
          <a:xfrm>
            <a:off x="603504" y="5669280"/>
            <a:ext cx="10899648" cy="365760"/>
          </a:xfrm>
          <a:prstGeom prst="rect">
            <a:avLst/>
          </a:prstGeom>
          <a:noFill/>
          <a:ln/>
        </p:spPr>
        <p:txBody>
          <a:bodyPr wrap="square" lIns="0" tIns="0" rIns="0" bIns="0" rtlCol="0" anchor="ctr">
            <a:normAutofit/>
          </a:bodyPr>
          <a:lstStyle/>
          <a:p>
            <a:pPr algn="l" indent="0" marL="0">
              <a:buNone/>
            </a:pPr>
            <a:r>
              <a:rPr lang="en-US" sz="1650" b="1" dirty="0">
                <a:solidFill>
                  <a:srgbClr val="101B13"/>
                </a:solidFill>
                <a:latin typeface="Inter Display" pitchFamily="34" charset="0"/>
                <a:ea typeface="Inter Display" pitchFamily="34" charset="-122"/>
                <a:cs typeface="Inter Display" pitchFamily="34" charset="-120"/>
              </a:rPr>
              <a:t>Products, infrastructure and research support the broader Bloch ecosystem.</a:t>
            </a:r>
            <a:endParaRPr lang="en-US" sz="1650" dirty="0"/>
          </a:p>
        </p:txBody>
      </p:sp>
      <p:sp>
        <p:nvSpPr>
          <p:cNvPr id="34" name="Shape 32"/>
          <p:cNvSpPr/>
          <p:nvPr/>
        </p:nvSpPr>
        <p:spPr>
          <a:xfrm>
            <a:off x="603504" y="6318504"/>
            <a:ext cx="10984992" cy="0"/>
          </a:xfrm>
          <a:prstGeom prst="line">
            <a:avLst/>
          </a:prstGeom>
          <a:noFill/>
          <a:ln w="8890">
            <a:solidFill>
              <a:srgbClr val="D0D9C7"/>
            </a:solidFill>
            <a:prstDash val="solid"/>
          </a:ln>
        </p:spPr>
      </p:sp>
      <p:sp>
        <p:nvSpPr>
          <p:cNvPr id="35" name="Text 33"/>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536354"/>
                </a:solidFill>
                <a:latin typeface="Inter" pitchFamily="34" charset="0"/>
                <a:ea typeface="Inter" pitchFamily="34" charset="-122"/>
                <a:cs typeface="Inter" pitchFamily="34" charset="-120"/>
              </a:rPr>
              <a:t>BLOCH INC  /  INSTITUTIONAL OVERVIEW</a:t>
            </a:r>
            <a:endParaRPr lang="en-US" sz="770" dirty="0"/>
          </a:p>
        </p:txBody>
      </p:sp>
      <p:sp>
        <p:nvSpPr>
          <p:cNvPr id="36" name="Text 34"/>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536354"/>
                </a:solidFill>
                <a:latin typeface="Inter" pitchFamily="34" charset="0"/>
                <a:ea typeface="Inter" pitchFamily="34" charset="-122"/>
                <a:cs typeface="Inter" pitchFamily="34" charset="-120"/>
              </a:rPr>
              <a:t>3</a:t>
            </a:r>
            <a:endParaRPr lang="en-US" sz="77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PRODUCT VISION</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F7F5EF"/>
                </a:solidFill>
                <a:latin typeface="Inter Display" pitchFamily="34" charset="0"/>
                <a:ea typeface="Inter Display" pitchFamily="34" charset="-122"/>
                <a:cs typeface="Inter Display" pitchFamily="34" charset="-120"/>
              </a:rPr>
              <a:t>Four products.</a:t>
            </a:r>
            <a:endParaRPr lang="en-US" sz="3200" dirty="0"/>
          </a:p>
          <a:p>
            <a:pPr algn="l" indent="0" marL="0">
              <a:buNone/>
            </a:pPr>
            <a:r>
              <a:rPr lang="en-US" sz="3200" b="1" dirty="0">
                <a:solidFill>
                  <a:srgbClr val="F7F5EF"/>
                </a:solidFill>
                <a:latin typeface="Inter Display" pitchFamily="34" charset="0"/>
                <a:ea typeface="Inter Display" pitchFamily="34" charset="-122"/>
                <a:cs typeface="Inter Display" pitchFamily="34" charset="-120"/>
              </a:rPr>
              <a:t>One connected journey.</a:t>
            </a:r>
            <a:endParaRPr lang="en-US" sz="3200"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AFB8AF"/>
                </a:solidFill>
                <a:latin typeface="Inter" pitchFamily="34" charset="0"/>
                <a:ea typeface="Inter" pitchFamily="34" charset="-122"/>
                <a:cs typeface="Inter" pitchFamily="34" charset="-120"/>
              </a:rPr>
              <a:t>A product vision organized around the actions a user needs to take.</a:t>
            </a:r>
            <a:endParaRPr lang="en-US" sz="1596" dirty="0"/>
          </a:p>
        </p:txBody>
      </p:sp>
      <p:sp>
        <p:nvSpPr>
          <p:cNvPr id="5" name="Shape 3"/>
          <p:cNvSpPr/>
          <p:nvPr/>
        </p:nvSpPr>
        <p:spPr>
          <a:xfrm>
            <a:off x="914400" y="2999232"/>
            <a:ext cx="10213848" cy="0"/>
          </a:xfrm>
          <a:prstGeom prst="line">
            <a:avLst/>
          </a:prstGeom>
          <a:noFill/>
          <a:ln w="8890">
            <a:solidFill>
              <a:srgbClr val="344238"/>
            </a:solidFill>
            <a:prstDash val="solid"/>
          </a:ln>
        </p:spPr>
      </p:sp>
      <p:sp>
        <p:nvSpPr>
          <p:cNvPr id="6" name="Shape 4"/>
          <p:cNvSpPr/>
          <p:nvPr/>
        </p:nvSpPr>
        <p:spPr>
          <a:xfrm>
            <a:off x="603504" y="2706624"/>
            <a:ext cx="576072" cy="576072"/>
          </a:xfrm>
          <a:prstGeom prst="ellipse">
            <a:avLst/>
          </a:prstGeom>
          <a:solidFill>
            <a:srgbClr val="C2FF62"/>
          </a:solidFill>
          <a:ln w="7620">
            <a:solidFill>
              <a:srgbClr val="C2FF62"/>
            </a:solidFill>
            <a:prstDash val="solid"/>
          </a:ln>
        </p:spPr>
      </p:sp>
      <p:sp>
        <p:nvSpPr>
          <p:cNvPr id="7" name="Text 5"/>
          <p:cNvSpPr/>
          <p:nvPr/>
        </p:nvSpPr>
        <p:spPr>
          <a:xfrm>
            <a:off x="658368" y="2871216"/>
            <a:ext cx="466344" cy="201168"/>
          </a:xfrm>
          <a:prstGeom prst="rect">
            <a:avLst/>
          </a:prstGeom>
          <a:noFill/>
          <a:ln/>
        </p:spPr>
        <p:txBody>
          <a:bodyPr wrap="square" lIns="0" tIns="0" rIns="0" bIns="0" rtlCol="0" anchor="ctr">
            <a:normAutofit/>
          </a:bodyPr>
          <a:lstStyle/>
          <a:p>
            <a:pPr algn="ctr" indent="0" marL="0">
              <a:buNone/>
            </a:pPr>
            <a:r>
              <a:rPr lang="en-US" sz="1150" b="1" dirty="0">
                <a:solidFill>
                  <a:srgbClr val="101B13"/>
                </a:solidFill>
                <a:latin typeface="Inter" pitchFamily="34" charset="0"/>
                <a:ea typeface="Inter" pitchFamily="34" charset="-122"/>
                <a:cs typeface="Inter" pitchFamily="34" charset="-120"/>
              </a:rPr>
              <a:t>01</a:t>
            </a:r>
            <a:endParaRPr lang="en-US" sz="1150" dirty="0"/>
          </a:p>
        </p:txBody>
      </p:sp>
      <p:sp>
        <p:nvSpPr>
          <p:cNvPr id="8" name="Shape 6"/>
          <p:cNvSpPr/>
          <p:nvPr/>
        </p:nvSpPr>
        <p:spPr>
          <a:xfrm>
            <a:off x="649224" y="3708441"/>
            <a:ext cx="434523" cy="296266"/>
          </a:xfrm>
          <a:prstGeom prst="roundRect">
            <a:avLst>
              <a:gd name="adj" fmla="val 21605"/>
            </a:avLst>
          </a:prstGeom>
          <a:solidFill>
            <a:srgbClr val="101912"/>
          </a:solidFill>
          <a:ln w="7620">
            <a:solidFill>
              <a:srgbClr val="C2FF62"/>
            </a:solidFill>
            <a:prstDash val="solid"/>
          </a:ln>
        </p:spPr>
      </p:sp>
      <p:sp>
        <p:nvSpPr>
          <p:cNvPr id="9" name="Shape 7"/>
          <p:cNvSpPr/>
          <p:nvPr/>
        </p:nvSpPr>
        <p:spPr>
          <a:xfrm>
            <a:off x="688726" y="3708441"/>
            <a:ext cx="296266" cy="-69129"/>
          </a:xfrm>
          <a:prstGeom prst="line">
            <a:avLst/>
          </a:prstGeom>
          <a:noFill/>
          <a:ln w="20955">
            <a:solidFill>
              <a:srgbClr val="C2FF62"/>
            </a:solidFill>
            <a:prstDash val="solid"/>
          </a:ln>
        </p:spPr>
      </p:sp>
      <p:sp>
        <p:nvSpPr>
          <p:cNvPr id="10" name="Shape 8"/>
          <p:cNvSpPr/>
          <p:nvPr/>
        </p:nvSpPr>
        <p:spPr>
          <a:xfrm>
            <a:off x="925739" y="3836822"/>
            <a:ext cx="158008" cy="0"/>
          </a:xfrm>
          <a:prstGeom prst="line">
            <a:avLst/>
          </a:prstGeom>
          <a:noFill/>
          <a:ln w="20955">
            <a:solidFill>
              <a:srgbClr val="C2FF62"/>
            </a:solidFill>
            <a:prstDash val="solid"/>
          </a:ln>
        </p:spPr>
      </p:sp>
      <p:sp>
        <p:nvSpPr>
          <p:cNvPr id="11" name="Shape 9"/>
          <p:cNvSpPr/>
          <p:nvPr/>
        </p:nvSpPr>
        <p:spPr>
          <a:xfrm>
            <a:off x="945490" y="3886200"/>
            <a:ext cx="39502" cy="39502"/>
          </a:xfrm>
          <a:prstGeom prst="ellipse">
            <a:avLst/>
          </a:prstGeom>
          <a:solidFill>
            <a:srgbClr val="C2FF62"/>
          </a:solidFill>
          <a:ln w="7620">
            <a:solidFill>
              <a:srgbClr val="C2FF62"/>
            </a:solidFill>
            <a:prstDash val="solid"/>
          </a:ln>
        </p:spPr>
      </p:sp>
      <p:sp>
        <p:nvSpPr>
          <p:cNvPr id="12" name="Text 10"/>
          <p:cNvSpPr/>
          <p:nvPr/>
        </p:nvSpPr>
        <p:spPr>
          <a:xfrm>
            <a:off x="603504" y="4169664"/>
            <a:ext cx="2496312" cy="457200"/>
          </a:xfrm>
          <a:prstGeom prst="rect">
            <a:avLst/>
          </a:prstGeom>
          <a:noFill/>
          <a:ln/>
        </p:spPr>
        <p:txBody>
          <a:bodyPr wrap="square" lIns="0" tIns="0" rIns="0" bIns="0" rtlCol="0" anchor="ctr">
            <a:normAutofit/>
          </a:bodyPr>
          <a:lstStyle/>
          <a:p>
            <a:pPr algn="l" indent="0" marL="0">
              <a:buNone/>
            </a:pPr>
            <a:r>
              <a:rPr lang="en-US" sz="2750" b="1" dirty="0">
                <a:solidFill>
                  <a:srgbClr val="F7F5EF"/>
                </a:solidFill>
                <a:latin typeface="Inter Display" pitchFamily="34" charset="0"/>
                <a:ea typeface="Inter Display" pitchFamily="34" charset="-122"/>
                <a:cs typeface="Inter Display" pitchFamily="34" charset="-120"/>
              </a:rPr>
              <a:t>Access</a:t>
            </a:r>
            <a:endParaRPr lang="en-US" sz="2750" dirty="0"/>
          </a:p>
        </p:txBody>
      </p:sp>
      <p:sp>
        <p:nvSpPr>
          <p:cNvPr id="13" name="Text 11"/>
          <p:cNvSpPr/>
          <p:nvPr/>
        </p:nvSpPr>
        <p:spPr>
          <a:xfrm>
            <a:off x="603504" y="4718304"/>
            <a:ext cx="2496312"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C2FF62"/>
                </a:solidFill>
                <a:latin typeface="Inter" pitchFamily="34" charset="0"/>
                <a:ea typeface="Inter" pitchFamily="34" charset="-122"/>
                <a:cs typeface="Inter" pitchFamily="34" charset="-120"/>
              </a:rPr>
              <a:t>WALLET</a:t>
            </a:r>
            <a:endParaRPr lang="en-US" sz="950" dirty="0"/>
          </a:p>
        </p:txBody>
      </p:sp>
      <p:sp>
        <p:nvSpPr>
          <p:cNvPr id="14" name="Text 12"/>
          <p:cNvSpPr/>
          <p:nvPr/>
        </p:nvSpPr>
        <p:spPr>
          <a:xfrm>
            <a:off x="603504" y="5074920"/>
            <a:ext cx="2523744" cy="694944"/>
          </a:xfrm>
          <a:prstGeom prst="rect">
            <a:avLst/>
          </a:prstGeom>
          <a:noFill/>
          <a:ln/>
        </p:spPr>
        <p:txBody>
          <a:bodyPr wrap="square" lIns="0" tIns="0" rIns="0" bIns="0" rtlCol="0" anchor="t">
            <a:normAutofit/>
          </a:bodyPr>
          <a:lstStyle/>
          <a:p>
            <a:pPr algn="l" indent="0" marL="0">
              <a:buNone/>
            </a:pPr>
            <a:r>
              <a:rPr lang="en-US" sz="1299" dirty="0">
                <a:solidFill>
                  <a:srgbClr val="AFB8AF"/>
                </a:solidFill>
                <a:latin typeface="Inter" pitchFamily="34" charset="0"/>
                <a:ea typeface="Inter" pitchFamily="34" charset="-122"/>
                <a:cs typeface="Inter" pitchFamily="34" charset="-120"/>
              </a:rPr>
              <a:t>Start with a clear view of assets</a:t>
            </a:r>
            <a:endParaRPr lang="en-US" sz="1299" dirty="0"/>
          </a:p>
          <a:p>
            <a:pPr algn="l" indent="0" marL="0">
              <a:buNone/>
            </a:pPr>
            <a:r>
              <a:rPr lang="en-US" sz="1299" dirty="0">
                <a:solidFill>
                  <a:srgbClr val="AFB8AF"/>
                </a:solidFill>
                <a:latin typeface="Inter" pitchFamily="34" charset="0"/>
                <a:ea typeface="Inter" pitchFamily="34" charset="-122"/>
                <a:cs typeface="Inter" pitchFamily="34" charset="-120"/>
              </a:rPr>
              <a:t>and deliberate authorization.</a:t>
            </a:r>
            <a:endParaRPr lang="en-US" sz="1299" dirty="0"/>
          </a:p>
        </p:txBody>
      </p:sp>
      <p:sp>
        <p:nvSpPr>
          <p:cNvPr id="15" name="Shape 13"/>
          <p:cNvSpPr/>
          <p:nvPr/>
        </p:nvSpPr>
        <p:spPr>
          <a:xfrm>
            <a:off x="3401568" y="2706624"/>
            <a:ext cx="576072" cy="576072"/>
          </a:xfrm>
          <a:prstGeom prst="ellipse">
            <a:avLst/>
          </a:prstGeom>
          <a:solidFill>
            <a:srgbClr val="C2FF62"/>
          </a:solidFill>
          <a:ln w="7620">
            <a:solidFill>
              <a:srgbClr val="C2FF62"/>
            </a:solidFill>
            <a:prstDash val="solid"/>
          </a:ln>
        </p:spPr>
      </p:sp>
      <p:sp>
        <p:nvSpPr>
          <p:cNvPr id="16" name="Text 14"/>
          <p:cNvSpPr/>
          <p:nvPr/>
        </p:nvSpPr>
        <p:spPr>
          <a:xfrm>
            <a:off x="3456432" y="2871216"/>
            <a:ext cx="466344" cy="201168"/>
          </a:xfrm>
          <a:prstGeom prst="rect">
            <a:avLst/>
          </a:prstGeom>
          <a:noFill/>
          <a:ln/>
        </p:spPr>
        <p:txBody>
          <a:bodyPr wrap="square" lIns="0" tIns="0" rIns="0" bIns="0" rtlCol="0" anchor="ctr">
            <a:normAutofit/>
          </a:bodyPr>
          <a:lstStyle/>
          <a:p>
            <a:pPr algn="ctr" indent="0" marL="0">
              <a:buNone/>
            </a:pPr>
            <a:r>
              <a:rPr lang="en-US" sz="1150" b="1" dirty="0">
                <a:solidFill>
                  <a:srgbClr val="101B13"/>
                </a:solidFill>
                <a:latin typeface="Inter" pitchFamily="34" charset="0"/>
                <a:ea typeface="Inter" pitchFamily="34" charset="-122"/>
                <a:cs typeface="Inter" pitchFamily="34" charset="-120"/>
              </a:rPr>
              <a:t>02</a:t>
            </a:r>
            <a:endParaRPr lang="en-US" sz="1150" dirty="0"/>
          </a:p>
        </p:txBody>
      </p:sp>
      <p:sp>
        <p:nvSpPr>
          <p:cNvPr id="17" name="Shape 15"/>
          <p:cNvSpPr/>
          <p:nvPr/>
        </p:nvSpPr>
        <p:spPr>
          <a:xfrm>
            <a:off x="3506541" y="3836822"/>
            <a:ext cx="335768" cy="-148133"/>
          </a:xfrm>
          <a:prstGeom prst="line">
            <a:avLst/>
          </a:prstGeom>
          <a:noFill/>
          <a:ln w="20955">
            <a:solidFill>
              <a:srgbClr val="C2FF62"/>
            </a:solidFill>
            <a:prstDash val="solid"/>
          </a:ln>
        </p:spPr>
      </p:sp>
      <p:sp>
        <p:nvSpPr>
          <p:cNvPr id="18" name="Shape 16"/>
          <p:cNvSpPr/>
          <p:nvPr/>
        </p:nvSpPr>
        <p:spPr>
          <a:xfrm>
            <a:off x="3506541" y="3836822"/>
            <a:ext cx="335768" cy="0"/>
          </a:xfrm>
          <a:prstGeom prst="line">
            <a:avLst/>
          </a:prstGeom>
          <a:noFill/>
          <a:ln w="20955">
            <a:solidFill>
              <a:srgbClr val="C2FF62"/>
            </a:solidFill>
            <a:prstDash val="solid"/>
          </a:ln>
        </p:spPr>
      </p:sp>
      <p:sp>
        <p:nvSpPr>
          <p:cNvPr id="19" name="Shape 17"/>
          <p:cNvSpPr/>
          <p:nvPr/>
        </p:nvSpPr>
        <p:spPr>
          <a:xfrm>
            <a:off x="3506541" y="3836822"/>
            <a:ext cx="335768" cy="158008"/>
          </a:xfrm>
          <a:prstGeom prst="line">
            <a:avLst/>
          </a:prstGeom>
          <a:noFill/>
          <a:ln w="20955">
            <a:solidFill>
              <a:srgbClr val="C2FF62"/>
            </a:solidFill>
            <a:prstDash val="solid"/>
          </a:ln>
        </p:spPr>
      </p:sp>
      <p:sp>
        <p:nvSpPr>
          <p:cNvPr id="20" name="Shape 18"/>
          <p:cNvSpPr/>
          <p:nvPr/>
        </p:nvSpPr>
        <p:spPr>
          <a:xfrm>
            <a:off x="3447288" y="3787445"/>
            <a:ext cx="98755" cy="98755"/>
          </a:xfrm>
          <a:prstGeom prst="ellipse">
            <a:avLst/>
          </a:prstGeom>
          <a:solidFill>
            <a:srgbClr val="101912"/>
          </a:solidFill>
          <a:ln w="7620">
            <a:solidFill>
              <a:srgbClr val="C2FF62"/>
            </a:solidFill>
            <a:prstDash val="solid"/>
          </a:ln>
        </p:spPr>
      </p:sp>
      <p:sp>
        <p:nvSpPr>
          <p:cNvPr id="21" name="Shape 19"/>
          <p:cNvSpPr/>
          <p:nvPr/>
        </p:nvSpPr>
        <p:spPr>
          <a:xfrm>
            <a:off x="3802807" y="3639312"/>
            <a:ext cx="98755" cy="98755"/>
          </a:xfrm>
          <a:prstGeom prst="ellipse">
            <a:avLst/>
          </a:prstGeom>
          <a:solidFill>
            <a:srgbClr val="101912"/>
          </a:solidFill>
          <a:ln w="7620">
            <a:solidFill>
              <a:srgbClr val="C2FF62"/>
            </a:solidFill>
            <a:prstDash val="solid"/>
          </a:ln>
        </p:spPr>
      </p:sp>
      <p:sp>
        <p:nvSpPr>
          <p:cNvPr id="22" name="Shape 20"/>
          <p:cNvSpPr/>
          <p:nvPr/>
        </p:nvSpPr>
        <p:spPr>
          <a:xfrm>
            <a:off x="3832433" y="3787445"/>
            <a:ext cx="98755" cy="98755"/>
          </a:xfrm>
          <a:prstGeom prst="ellipse">
            <a:avLst/>
          </a:prstGeom>
          <a:solidFill>
            <a:srgbClr val="101912"/>
          </a:solidFill>
          <a:ln w="7620">
            <a:solidFill>
              <a:srgbClr val="C2FF62"/>
            </a:solidFill>
            <a:prstDash val="solid"/>
          </a:ln>
        </p:spPr>
      </p:sp>
      <p:sp>
        <p:nvSpPr>
          <p:cNvPr id="23" name="Shape 21"/>
          <p:cNvSpPr/>
          <p:nvPr/>
        </p:nvSpPr>
        <p:spPr>
          <a:xfrm>
            <a:off x="3802807" y="3945453"/>
            <a:ext cx="98755" cy="98755"/>
          </a:xfrm>
          <a:prstGeom prst="ellipse">
            <a:avLst/>
          </a:prstGeom>
          <a:solidFill>
            <a:srgbClr val="101912"/>
          </a:solidFill>
          <a:ln w="7620">
            <a:solidFill>
              <a:srgbClr val="C2FF62"/>
            </a:solidFill>
            <a:prstDash val="solid"/>
          </a:ln>
        </p:spPr>
      </p:sp>
      <p:sp>
        <p:nvSpPr>
          <p:cNvPr id="24" name="Text 22"/>
          <p:cNvSpPr/>
          <p:nvPr/>
        </p:nvSpPr>
        <p:spPr>
          <a:xfrm>
            <a:off x="3401568" y="4169664"/>
            <a:ext cx="2496312" cy="457200"/>
          </a:xfrm>
          <a:prstGeom prst="rect">
            <a:avLst/>
          </a:prstGeom>
          <a:noFill/>
          <a:ln/>
        </p:spPr>
        <p:txBody>
          <a:bodyPr wrap="square" lIns="0" tIns="0" rIns="0" bIns="0" rtlCol="0" anchor="ctr">
            <a:normAutofit/>
          </a:bodyPr>
          <a:lstStyle/>
          <a:p>
            <a:pPr algn="l" indent="0" marL="0">
              <a:buNone/>
            </a:pPr>
            <a:r>
              <a:rPr lang="en-US" sz="2750" b="1" dirty="0">
                <a:solidFill>
                  <a:srgbClr val="F7F5EF"/>
                </a:solidFill>
                <a:latin typeface="Inter Display" pitchFamily="34" charset="0"/>
                <a:ea typeface="Inter Display" pitchFamily="34" charset="-122"/>
                <a:cs typeface="Inter Display" pitchFamily="34" charset="-120"/>
              </a:rPr>
              <a:t>Discover</a:t>
            </a:r>
            <a:endParaRPr lang="en-US" sz="2750" dirty="0"/>
          </a:p>
        </p:txBody>
      </p:sp>
      <p:sp>
        <p:nvSpPr>
          <p:cNvPr id="25" name="Text 23"/>
          <p:cNvSpPr/>
          <p:nvPr/>
        </p:nvSpPr>
        <p:spPr>
          <a:xfrm>
            <a:off x="3401568" y="4718304"/>
            <a:ext cx="2496312"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C2FF62"/>
                </a:solidFill>
                <a:latin typeface="Inter" pitchFamily="34" charset="0"/>
                <a:ea typeface="Inter" pitchFamily="34" charset="-122"/>
                <a:cs typeface="Inter" pitchFamily="34" charset="-120"/>
              </a:rPr>
              <a:t>AGGREGATOR</a:t>
            </a:r>
            <a:endParaRPr lang="en-US" sz="950" dirty="0"/>
          </a:p>
        </p:txBody>
      </p:sp>
      <p:sp>
        <p:nvSpPr>
          <p:cNvPr id="26" name="Text 24"/>
          <p:cNvSpPr/>
          <p:nvPr/>
        </p:nvSpPr>
        <p:spPr>
          <a:xfrm>
            <a:off x="3401568" y="5074920"/>
            <a:ext cx="2523744" cy="694944"/>
          </a:xfrm>
          <a:prstGeom prst="rect">
            <a:avLst/>
          </a:prstGeom>
          <a:noFill/>
          <a:ln/>
        </p:spPr>
        <p:txBody>
          <a:bodyPr wrap="square" lIns="0" tIns="0" rIns="0" bIns="0" rtlCol="0" anchor="t">
            <a:normAutofit/>
          </a:bodyPr>
          <a:lstStyle/>
          <a:p>
            <a:pPr algn="l" indent="0" marL="0">
              <a:buNone/>
            </a:pPr>
            <a:r>
              <a:rPr lang="en-US" sz="1250" dirty="0">
                <a:solidFill>
                  <a:srgbClr val="AFB8AF"/>
                </a:solidFill>
                <a:latin typeface="Inter" pitchFamily="34" charset="0"/>
                <a:ea typeface="Inter" pitchFamily="34" charset="-122"/>
                <a:cs typeface="Inter" pitchFamily="34" charset="-120"/>
              </a:rPr>
              <a:t>Compare eligible routes,</a:t>
            </a:r>
            <a:endParaRPr lang="en-US" sz="1250" dirty="0"/>
          </a:p>
          <a:p>
            <a:pPr algn="l" indent="0" marL="0">
              <a:buNone/>
            </a:pPr>
            <a:r>
              <a:rPr lang="en-US" sz="1250" dirty="0">
                <a:solidFill>
                  <a:srgbClr val="AFB8AF"/>
                </a:solidFill>
                <a:latin typeface="Inter" pitchFamily="34" charset="0"/>
                <a:ea typeface="Inter" pitchFamily="34" charset="-122"/>
                <a:cs typeface="Inter" pitchFamily="34" charset="-120"/>
              </a:rPr>
              <a:t>costs and execution assumptions.</a:t>
            </a:r>
            <a:endParaRPr lang="en-US" sz="1250" dirty="0"/>
          </a:p>
        </p:txBody>
      </p:sp>
      <p:sp>
        <p:nvSpPr>
          <p:cNvPr id="27" name="Shape 25"/>
          <p:cNvSpPr/>
          <p:nvPr/>
        </p:nvSpPr>
        <p:spPr>
          <a:xfrm>
            <a:off x="6199632" y="2706624"/>
            <a:ext cx="576072" cy="576072"/>
          </a:xfrm>
          <a:prstGeom prst="ellipse">
            <a:avLst/>
          </a:prstGeom>
          <a:solidFill>
            <a:srgbClr val="C2FF62"/>
          </a:solidFill>
          <a:ln w="7620">
            <a:solidFill>
              <a:srgbClr val="C2FF62"/>
            </a:solidFill>
            <a:prstDash val="solid"/>
          </a:ln>
        </p:spPr>
      </p:sp>
      <p:sp>
        <p:nvSpPr>
          <p:cNvPr id="28" name="Text 26"/>
          <p:cNvSpPr/>
          <p:nvPr/>
        </p:nvSpPr>
        <p:spPr>
          <a:xfrm>
            <a:off x="6254496" y="2871216"/>
            <a:ext cx="466344" cy="201168"/>
          </a:xfrm>
          <a:prstGeom prst="rect">
            <a:avLst/>
          </a:prstGeom>
          <a:noFill/>
          <a:ln/>
        </p:spPr>
        <p:txBody>
          <a:bodyPr wrap="square" lIns="0" tIns="0" rIns="0" bIns="0" rtlCol="0" anchor="ctr">
            <a:normAutofit/>
          </a:bodyPr>
          <a:lstStyle/>
          <a:p>
            <a:pPr algn="ctr" indent="0" marL="0">
              <a:buNone/>
            </a:pPr>
            <a:r>
              <a:rPr lang="en-US" sz="1150" b="1" dirty="0">
                <a:solidFill>
                  <a:srgbClr val="101B13"/>
                </a:solidFill>
                <a:latin typeface="Inter" pitchFamily="34" charset="0"/>
                <a:ea typeface="Inter" pitchFamily="34" charset="-122"/>
                <a:cs typeface="Inter" pitchFamily="34" charset="-120"/>
              </a:rPr>
              <a:t>03</a:t>
            </a:r>
            <a:endParaRPr lang="en-US" sz="1150" dirty="0"/>
          </a:p>
        </p:txBody>
      </p:sp>
      <p:sp>
        <p:nvSpPr>
          <p:cNvPr id="29" name="Shape 27"/>
          <p:cNvSpPr/>
          <p:nvPr/>
        </p:nvSpPr>
        <p:spPr>
          <a:xfrm>
            <a:off x="6245352" y="3738067"/>
            <a:ext cx="414772" cy="0"/>
          </a:xfrm>
          <a:prstGeom prst="line">
            <a:avLst/>
          </a:prstGeom>
          <a:noFill/>
          <a:ln w="20955">
            <a:solidFill>
              <a:srgbClr val="C2FF62"/>
            </a:solidFill>
            <a:prstDash val="solid"/>
            <a:tailEnd type="triangle"/>
          </a:ln>
        </p:spPr>
      </p:sp>
      <p:sp>
        <p:nvSpPr>
          <p:cNvPr id="30" name="Shape 28"/>
          <p:cNvSpPr/>
          <p:nvPr/>
        </p:nvSpPr>
        <p:spPr>
          <a:xfrm>
            <a:off x="6679875" y="3935578"/>
            <a:ext cx="-414772" cy="0"/>
          </a:xfrm>
          <a:prstGeom prst="line">
            <a:avLst/>
          </a:prstGeom>
          <a:noFill/>
          <a:ln w="20955">
            <a:solidFill>
              <a:srgbClr val="C2FF62"/>
            </a:solidFill>
            <a:prstDash val="solid"/>
            <a:tailEnd type="triangle"/>
          </a:ln>
        </p:spPr>
      </p:sp>
      <p:sp>
        <p:nvSpPr>
          <p:cNvPr id="31" name="Text 29"/>
          <p:cNvSpPr/>
          <p:nvPr/>
        </p:nvSpPr>
        <p:spPr>
          <a:xfrm>
            <a:off x="6199632" y="4169664"/>
            <a:ext cx="2496312" cy="457200"/>
          </a:xfrm>
          <a:prstGeom prst="rect">
            <a:avLst/>
          </a:prstGeom>
          <a:noFill/>
          <a:ln/>
        </p:spPr>
        <p:txBody>
          <a:bodyPr wrap="square" lIns="0" tIns="0" rIns="0" bIns="0" rtlCol="0" anchor="ctr">
            <a:normAutofit/>
          </a:bodyPr>
          <a:lstStyle/>
          <a:p>
            <a:pPr algn="l" indent="0" marL="0">
              <a:buNone/>
            </a:pPr>
            <a:r>
              <a:rPr lang="en-US" sz="2750" b="1" dirty="0">
                <a:solidFill>
                  <a:srgbClr val="F7F5EF"/>
                </a:solidFill>
                <a:latin typeface="Inter Display" pitchFamily="34" charset="0"/>
                <a:ea typeface="Inter Display" pitchFamily="34" charset="-122"/>
                <a:cs typeface="Inter Display" pitchFamily="34" charset="-120"/>
              </a:rPr>
              <a:t>Trade</a:t>
            </a:r>
            <a:endParaRPr lang="en-US" sz="2750" dirty="0"/>
          </a:p>
        </p:txBody>
      </p:sp>
      <p:sp>
        <p:nvSpPr>
          <p:cNvPr id="32" name="Text 30"/>
          <p:cNvSpPr/>
          <p:nvPr/>
        </p:nvSpPr>
        <p:spPr>
          <a:xfrm>
            <a:off x="6199632" y="4718304"/>
            <a:ext cx="2496312"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C2FF62"/>
                </a:solidFill>
                <a:latin typeface="Inter" pitchFamily="34" charset="0"/>
                <a:ea typeface="Inter" pitchFamily="34" charset="-122"/>
                <a:cs typeface="Inter" pitchFamily="34" charset="-120"/>
              </a:rPr>
              <a:t>DEX</a:t>
            </a:r>
            <a:endParaRPr lang="en-US" sz="950" dirty="0"/>
          </a:p>
        </p:txBody>
      </p:sp>
      <p:sp>
        <p:nvSpPr>
          <p:cNvPr id="33" name="Text 31"/>
          <p:cNvSpPr/>
          <p:nvPr/>
        </p:nvSpPr>
        <p:spPr>
          <a:xfrm>
            <a:off x="6199632" y="5074920"/>
            <a:ext cx="2523744" cy="694944"/>
          </a:xfrm>
          <a:prstGeom prst="rect">
            <a:avLst/>
          </a:prstGeom>
          <a:noFill/>
          <a:ln/>
        </p:spPr>
        <p:txBody>
          <a:bodyPr wrap="square" lIns="0" tIns="0" rIns="0" bIns="0" rtlCol="0" anchor="t">
            <a:normAutofit/>
          </a:bodyPr>
          <a:lstStyle/>
          <a:p>
            <a:pPr algn="l" indent="0" marL="0">
              <a:buNone/>
            </a:pPr>
            <a:r>
              <a:rPr lang="en-US" sz="1306" dirty="0">
                <a:solidFill>
                  <a:srgbClr val="AFB8AF"/>
                </a:solidFill>
                <a:latin typeface="Inter" pitchFamily="34" charset="0"/>
                <a:ea typeface="Inter" pitchFamily="34" charset="-122"/>
                <a:cs typeface="Inter" pitchFamily="34" charset="-120"/>
              </a:rPr>
              <a:t>Access market interfaces</a:t>
            </a:r>
            <a:endParaRPr lang="en-US" sz="1306" dirty="0"/>
          </a:p>
          <a:p>
            <a:pPr algn="l" indent="0" marL="0">
              <a:buNone/>
            </a:pPr>
            <a:r>
              <a:rPr lang="en-US" sz="1306" dirty="0">
                <a:solidFill>
                  <a:srgbClr val="AFB8AF"/>
                </a:solidFill>
                <a:latin typeface="Inter" pitchFamily="34" charset="0"/>
                <a:ea typeface="Inter" pitchFamily="34" charset="-122"/>
                <a:cs typeface="Inter" pitchFamily="34" charset="-120"/>
              </a:rPr>
              <a:t>and liquidity mechanisms.</a:t>
            </a:r>
            <a:endParaRPr lang="en-US" sz="1306" dirty="0"/>
          </a:p>
        </p:txBody>
      </p:sp>
      <p:sp>
        <p:nvSpPr>
          <p:cNvPr id="34" name="Shape 32"/>
          <p:cNvSpPr/>
          <p:nvPr/>
        </p:nvSpPr>
        <p:spPr>
          <a:xfrm>
            <a:off x="8997696" y="2706624"/>
            <a:ext cx="576072" cy="576072"/>
          </a:xfrm>
          <a:prstGeom prst="ellipse">
            <a:avLst/>
          </a:prstGeom>
          <a:solidFill>
            <a:srgbClr val="C2FF62"/>
          </a:solidFill>
          <a:ln w="7620">
            <a:solidFill>
              <a:srgbClr val="C2FF62"/>
            </a:solidFill>
            <a:prstDash val="solid"/>
          </a:ln>
        </p:spPr>
      </p:sp>
      <p:sp>
        <p:nvSpPr>
          <p:cNvPr id="35" name="Text 33"/>
          <p:cNvSpPr/>
          <p:nvPr/>
        </p:nvSpPr>
        <p:spPr>
          <a:xfrm>
            <a:off x="9052560" y="2871216"/>
            <a:ext cx="466344" cy="201168"/>
          </a:xfrm>
          <a:prstGeom prst="rect">
            <a:avLst/>
          </a:prstGeom>
          <a:noFill/>
          <a:ln/>
        </p:spPr>
        <p:txBody>
          <a:bodyPr wrap="square" lIns="0" tIns="0" rIns="0" bIns="0" rtlCol="0" anchor="ctr">
            <a:normAutofit/>
          </a:bodyPr>
          <a:lstStyle/>
          <a:p>
            <a:pPr algn="ctr" indent="0" marL="0">
              <a:buNone/>
            </a:pPr>
            <a:r>
              <a:rPr lang="en-US" sz="1150" b="1" dirty="0">
                <a:solidFill>
                  <a:srgbClr val="101B13"/>
                </a:solidFill>
                <a:latin typeface="Inter" pitchFamily="34" charset="0"/>
                <a:ea typeface="Inter" pitchFamily="34" charset="-122"/>
                <a:cs typeface="Inter" pitchFamily="34" charset="-120"/>
              </a:rPr>
              <a:t>04</a:t>
            </a:r>
            <a:endParaRPr lang="en-US" sz="1150" dirty="0"/>
          </a:p>
        </p:txBody>
      </p:sp>
      <p:sp>
        <p:nvSpPr>
          <p:cNvPr id="36" name="Shape 34"/>
          <p:cNvSpPr/>
          <p:nvPr/>
        </p:nvSpPr>
        <p:spPr>
          <a:xfrm>
            <a:off x="9043416" y="4014582"/>
            <a:ext cx="474025" cy="0"/>
          </a:xfrm>
          <a:prstGeom prst="line">
            <a:avLst/>
          </a:prstGeom>
          <a:noFill/>
          <a:ln w="20955">
            <a:solidFill>
              <a:srgbClr val="C2FF62"/>
            </a:solidFill>
            <a:prstDash val="solid"/>
          </a:ln>
        </p:spPr>
      </p:sp>
      <p:sp>
        <p:nvSpPr>
          <p:cNvPr id="37" name="Shape 35"/>
          <p:cNvSpPr/>
          <p:nvPr/>
        </p:nvSpPr>
        <p:spPr>
          <a:xfrm>
            <a:off x="9112545" y="4014582"/>
            <a:ext cx="0" cy="-306141"/>
          </a:xfrm>
          <a:prstGeom prst="line">
            <a:avLst/>
          </a:prstGeom>
          <a:noFill/>
          <a:ln w="20955">
            <a:solidFill>
              <a:srgbClr val="C2FF62"/>
            </a:solidFill>
            <a:prstDash val="solid"/>
          </a:ln>
        </p:spPr>
      </p:sp>
      <p:sp>
        <p:nvSpPr>
          <p:cNvPr id="38" name="Shape 36"/>
          <p:cNvSpPr/>
          <p:nvPr/>
        </p:nvSpPr>
        <p:spPr>
          <a:xfrm>
            <a:off x="9448312" y="4014582"/>
            <a:ext cx="0" cy="-306141"/>
          </a:xfrm>
          <a:prstGeom prst="line">
            <a:avLst/>
          </a:prstGeom>
          <a:noFill/>
          <a:ln w="20955">
            <a:solidFill>
              <a:srgbClr val="C2FF62"/>
            </a:solidFill>
            <a:prstDash val="solid"/>
          </a:ln>
        </p:spPr>
      </p:sp>
      <p:sp>
        <p:nvSpPr>
          <p:cNvPr id="39" name="Shape 37"/>
          <p:cNvSpPr/>
          <p:nvPr/>
        </p:nvSpPr>
        <p:spPr>
          <a:xfrm>
            <a:off x="9112545" y="3708441"/>
            <a:ext cx="167884" cy="148133"/>
          </a:xfrm>
          <a:prstGeom prst="line">
            <a:avLst/>
          </a:prstGeom>
          <a:noFill/>
          <a:ln w="20955">
            <a:solidFill>
              <a:srgbClr val="C2FF62"/>
            </a:solidFill>
            <a:prstDash val="solid"/>
          </a:ln>
        </p:spPr>
      </p:sp>
      <p:sp>
        <p:nvSpPr>
          <p:cNvPr id="40" name="Shape 38"/>
          <p:cNvSpPr/>
          <p:nvPr/>
        </p:nvSpPr>
        <p:spPr>
          <a:xfrm>
            <a:off x="9280428" y="3856573"/>
            <a:ext cx="167884" cy="-148133"/>
          </a:xfrm>
          <a:prstGeom prst="line">
            <a:avLst/>
          </a:prstGeom>
          <a:noFill/>
          <a:ln w="20955">
            <a:solidFill>
              <a:srgbClr val="C2FF62"/>
            </a:solidFill>
            <a:prstDash val="solid"/>
          </a:ln>
        </p:spPr>
      </p:sp>
      <p:sp>
        <p:nvSpPr>
          <p:cNvPr id="41" name="Text 39"/>
          <p:cNvSpPr/>
          <p:nvPr/>
        </p:nvSpPr>
        <p:spPr>
          <a:xfrm>
            <a:off x="8997696" y="4169664"/>
            <a:ext cx="2496312" cy="457200"/>
          </a:xfrm>
          <a:prstGeom prst="rect">
            <a:avLst/>
          </a:prstGeom>
          <a:noFill/>
          <a:ln/>
        </p:spPr>
        <p:txBody>
          <a:bodyPr wrap="square" lIns="0" tIns="0" rIns="0" bIns="0" rtlCol="0" anchor="ctr">
            <a:normAutofit/>
          </a:bodyPr>
          <a:lstStyle/>
          <a:p>
            <a:pPr algn="l" indent="0" marL="0">
              <a:buNone/>
            </a:pPr>
            <a:r>
              <a:rPr lang="en-US" sz="2750" b="1" dirty="0">
                <a:solidFill>
                  <a:srgbClr val="F7F5EF"/>
                </a:solidFill>
                <a:latin typeface="Inter Display" pitchFamily="34" charset="0"/>
                <a:ea typeface="Inter Display" pitchFamily="34" charset="-122"/>
                <a:cs typeface="Inter Display" pitchFamily="34" charset="-120"/>
              </a:rPr>
              <a:t>Transfer</a:t>
            </a:r>
            <a:endParaRPr lang="en-US" sz="2750" dirty="0"/>
          </a:p>
        </p:txBody>
      </p:sp>
      <p:sp>
        <p:nvSpPr>
          <p:cNvPr id="42" name="Text 40"/>
          <p:cNvSpPr/>
          <p:nvPr/>
        </p:nvSpPr>
        <p:spPr>
          <a:xfrm>
            <a:off x="8997696" y="4718304"/>
            <a:ext cx="2496312"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C2FF62"/>
                </a:solidFill>
                <a:latin typeface="Inter" pitchFamily="34" charset="0"/>
                <a:ea typeface="Inter" pitchFamily="34" charset="-122"/>
                <a:cs typeface="Inter" pitchFamily="34" charset="-120"/>
              </a:rPr>
              <a:t>BRIDGE</a:t>
            </a:r>
            <a:endParaRPr lang="en-US" sz="950" dirty="0"/>
          </a:p>
        </p:txBody>
      </p:sp>
      <p:sp>
        <p:nvSpPr>
          <p:cNvPr id="43" name="Text 41"/>
          <p:cNvSpPr/>
          <p:nvPr/>
        </p:nvSpPr>
        <p:spPr>
          <a:xfrm>
            <a:off x="8997696" y="5074920"/>
            <a:ext cx="2523744" cy="694944"/>
          </a:xfrm>
          <a:prstGeom prst="rect">
            <a:avLst/>
          </a:prstGeom>
          <a:noFill/>
          <a:ln/>
        </p:spPr>
        <p:txBody>
          <a:bodyPr wrap="square" lIns="0" tIns="0" rIns="0" bIns="0" rtlCol="0" anchor="t">
            <a:normAutofit/>
          </a:bodyPr>
          <a:lstStyle/>
          <a:p>
            <a:pPr algn="l" indent="0" marL="0">
              <a:buNone/>
            </a:pPr>
            <a:r>
              <a:rPr lang="en-US" sz="1250" dirty="0">
                <a:solidFill>
                  <a:srgbClr val="AFB8AF"/>
                </a:solidFill>
                <a:latin typeface="Inter" pitchFamily="34" charset="0"/>
                <a:ea typeface="Inter" pitchFamily="34" charset="-122"/>
                <a:cs typeface="Inter" pitchFamily="34" charset="-120"/>
              </a:rPr>
              <a:t>Move between supported domains</a:t>
            </a:r>
            <a:endParaRPr lang="en-US" sz="1250" dirty="0"/>
          </a:p>
          <a:p>
            <a:pPr algn="l" indent="0" marL="0">
              <a:buNone/>
            </a:pPr>
            <a:r>
              <a:rPr lang="en-US" sz="1250" dirty="0">
                <a:solidFill>
                  <a:srgbClr val="AFB8AF"/>
                </a:solidFill>
                <a:latin typeface="Inter" pitchFamily="34" charset="0"/>
                <a:ea typeface="Inter" pitchFamily="34" charset="-122"/>
                <a:cs typeface="Inter" pitchFamily="34" charset="-120"/>
              </a:rPr>
              <a:t>with explicit verification gates.</a:t>
            </a:r>
            <a:endParaRPr lang="en-US" sz="1250" dirty="0"/>
          </a:p>
        </p:txBody>
      </p:sp>
      <p:sp>
        <p:nvSpPr>
          <p:cNvPr id="44" name="Text 42"/>
          <p:cNvSpPr/>
          <p:nvPr/>
        </p:nvSpPr>
        <p:spPr>
          <a:xfrm>
            <a:off x="603504" y="5907024"/>
            <a:ext cx="10899648" cy="219456"/>
          </a:xfrm>
          <a:prstGeom prst="rect">
            <a:avLst/>
          </a:prstGeom>
          <a:noFill/>
          <a:ln/>
        </p:spPr>
        <p:txBody>
          <a:bodyPr wrap="square" lIns="0" tIns="0" rIns="0" bIns="0" rtlCol="0" anchor="ctr">
            <a:normAutofit/>
          </a:bodyPr>
          <a:lstStyle/>
          <a:p>
            <a:pPr algn="l" indent="0" marL="0">
              <a:buNone/>
            </a:pPr>
            <a:r>
              <a:rPr lang="en-US" sz="990" b="1" spc="110" kern="0" dirty="0">
                <a:solidFill>
                  <a:srgbClr val="C2FF62"/>
                </a:solidFill>
                <a:latin typeface="Inter" pitchFamily="34" charset="0"/>
                <a:ea typeface="Inter" pitchFamily="34" charset="-122"/>
                <a:cs typeface="Inter" pitchFamily="34" charset="-120"/>
              </a:rPr>
              <a:t>FOUNDATION: BLOCH PROTOCOL INFRASTRUCTURE</a:t>
            </a:r>
            <a:endParaRPr lang="en-US" sz="990" dirty="0"/>
          </a:p>
        </p:txBody>
      </p:sp>
      <p:sp>
        <p:nvSpPr>
          <p:cNvPr id="45" name="Shape 43"/>
          <p:cNvSpPr/>
          <p:nvPr/>
        </p:nvSpPr>
        <p:spPr>
          <a:xfrm>
            <a:off x="603504" y="6318504"/>
            <a:ext cx="10984992" cy="0"/>
          </a:xfrm>
          <a:prstGeom prst="line">
            <a:avLst/>
          </a:prstGeom>
          <a:noFill/>
          <a:ln w="8890">
            <a:solidFill>
              <a:srgbClr val="344238"/>
            </a:solidFill>
            <a:prstDash val="solid"/>
          </a:ln>
        </p:spPr>
      </p:sp>
      <p:sp>
        <p:nvSpPr>
          <p:cNvPr id="46" name="Text 44"/>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47" name="Text 45"/>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4</a:t>
            </a:r>
            <a:endParaRPr lang="en-US" sz="77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BLOCH PROTOCOL / INFRASTRUCTURE</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F7F5EF"/>
                </a:solidFill>
                <a:latin typeface="Inter Display" pitchFamily="34" charset="0"/>
                <a:ea typeface="Inter Display" pitchFamily="34" charset="-122"/>
                <a:cs typeface="Inter Display" pitchFamily="34" charset="-120"/>
              </a:rPr>
              <a:t>The foundation</a:t>
            </a:r>
            <a:endParaRPr lang="en-US" sz="3200" dirty="0"/>
          </a:p>
          <a:p>
            <a:pPr algn="l" indent="0" marL="0">
              <a:buNone/>
            </a:pPr>
            <a:r>
              <a:rPr lang="en-US" sz="3200" b="1" dirty="0">
                <a:solidFill>
                  <a:srgbClr val="F7F5EF"/>
                </a:solidFill>
                <a:latin typeface="Inter Display" pitchFamily="34" charset="0"/>
                <a:ea typeface="Inter Display" pitchFamily="34" charset="-122"/>
                <a:cs typeface="Inter Display" pitchFamily="34" charset="-120"/>
              </a:rPr>
              <a:t>beneath the products.</a:t>
            </a:r>
            <a:endParaRPr lang="en-US" sz="3200"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AFB8AF"/>
                </a:solidFill>
                <a:latin typeface="Inter" pitchFamily="34" charset="0"/>
                <a:ea typeface="Inter" pitchFamily="34" charset="-122"/>
                <a:cs typeface="Inter" pitchFamily="34" charset="-120"/>
              </a:rPr>
              <a:t>Native network foundations, operational access and tools for the developer ecosystem.</a:t>
            </a:r>
            <a:endParaRPr lang="en-US" sz="1596" dirty="0"/>
          </a:p>
        </p:txBody>
      </p:sp>
      <p:sp>
        <p:nvSpPr>
          <p:cNvPr id="5" name="Shape 3"/>
          <p:cNvSpPr/>
          <p:nvPr/>
        </p:nvSpPr>
        <p:spPr>
          <a:xfrm>
            <a:off x="603504" y="2871216"/>
            <a:ext cx="2610612" cy="2596896"/>
          </a:xfrm>
          <a:prstGeom prst="roundRect">
            <a:avLst>
              <a:gd name="adj" fmla="val 2465"/>
            </a:avLst>
          </a:prstGeom>
          <a:solidFill>
            <a:srgbClr val="101912"/>
          </a:solidFill>
          <a:ln w="7620">
            <a:solidFill>
              <a:srgbClr val="344238"/>
            </a:solidFill>
            <a:prstDash val="solid"/>
          </a:ln>
        </p:spPr>
      </p:sp>
      <p:sp>
        <p:nvSpPr>
          <p:cNvPr id="6" name="Text 4"/>
          <p:cNvSpPr/>
          <p:nvPr/>
        </p:nvSpPr>
        <p:spPr>
          <a:xfrm>
            <a:off x="786384" y="3090672"/>
            <a:ext cx="2249424" cy="219456"/>
          </a:xfrm>
          <a:prstGeom prst="rect">
            <a:avLst/>
          </a:prstGeom>
          <a:noFill/>
          <a:ln/>
        </p:spPr>
        <p:txBody>
          <a:bodyPr wrap="square" lIns="0" tIns="0" rIns="0" bIns="0" rtlCol="0" anchor="ctr">
            <a:normAutofit/>
          </a:bodyPr>
          <a:lstStyle/>
          <a:p>
            <a:pPr algn="l" indent="0" marL="0">
              <a:buNone/>
            </a:pPr>
            <a:r>
              <a:rPr lang="en-US" sz="980" b="1" spc="165" kern="0" dirty="0">
                <a:solidFill>
                  <a:srgbClr val="C2FF62"/>
                </a:solidFill>
                <a:latin typeface="Inter" pitchFamily="34" charset="0"/>
                <a:ea typeface="Inter" pitchFamily="34" charset="-122"/>
                <a:cs typeface="Inter" pitchFamily="34" charset="-120"/>
              </a:rPr>
              <a:t>01</a:t>
            </a:r>
            <a:endParaRPr lang="en-US" sz="980" dirty="0"/>
          </a:p>
        </p:txBody>
      </p:sp>
      <p:sp>
        <p:nvSpPr>
          <p:cNvPr id="7" name="Text 5"/>
          <p:cNvSpPr/>
          <p:nvPr/>
        </p:nvSpPr>
        <p:spPr>
          <a:xfrm>
            <a:off x="786384" y="3621024"/>
            <a:ext cx="2249424" cy="640080"/>
          </a:xfrm>
          <a:prstGeom prst="rect">
            <a:avLst/>
          </a:prstGeom>
          <a:noFill/>
          <a:ln/>
        </p:spPr>
        <p:txBody>
          <a:bodyPr wrap="square" lIns="0" tIns="0" rIns="0" bIns="0" rtlCol="0" anchor="ctr">
            <a:normAutofit/>
          </a:bodyPr>
          <a:lstStyle/>
          <a:p>
            <a:pPr algn="l" indent="0" marL="0">
              <a:buNone/>
            </a:pPr>
            <a:r>
              <a:rPr lang="en-US" sz="2107" b="1" dirty="0">
                <a:solidFill>
                  <a:srgbClr val="F7F5EF"/>
                </a:solidFill>
                <a:latin typeface="Inter Display" pitchFamily="34" charset="0"/>
                <a:ea typeface="Inter Display" pitchFamily="34" charset="-122"/>
                <a:cs typeface="Inter Display" pitchFamily="34" charset="-120"/>
              </a:rPr>
              <a:t>Native Layer 1</a:t>
            </a:r>
            <a:endParaRPr lang="en-US" sz="2107" dirty="0"/>
          </a:p>
        </p:txBody>
      </p:sp>
      <p:sp>
        <p:nvSpPr>
          <p:cNvPr id="8" name="Text 6"/>
          <p:cNvSpPr/>
          <p:nvPr/>
        </p:nvSpPr>
        <p:spPr>
          <a:xfrm>
            <a:off x="786384" y="4526280"/>
            <a:ext cx="2249424" cy="749808"/>
          </a:xfrm>
          <a:prstGeom prst="rect">
            <a:avLst/>
          </a:prstGeom>
          <a:noFill/>
          <a:ln/>
        </p:spPr>
        <p:txBody>
          <a:bodyPr wrap="square" lIns="0" tIns="0" rIns="0" bIns="0" rtlCol="0" anchor="t">
            <a:normAutofit/>
          </a:bodyPr>
          <a:lstStyle/>
          <a:p>
            <a:pPr algn="l" indent="0" marL="0">
              <a:buNone/>
            </a:pPr>
            <a:r>
              <a:rPr lang="en-US" sz="1240" dirty="0">
                <a:solidFill>
                  <a:srgbClr val="AFB8AF"/>
                </a:solidFill>
                <a:latin typeface="Inter" pitchFamily="34" charset="0"/>
                <a:ea typeface="Inter" pitchFamily="34" charset="-122"/>
                <a:cs typeface="Inter" pitchFamily="34" charset="-120"/>
              </a:rPr>
              <a:t>Genesis-4 proof of stake.</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ML-DSA-65 + Falcon-1024</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for native authorization.</a:t>
            </a:r>
            <a:endParaRPr lang="en-US" sz="1240" dirty="0"/>
          </a:p>
        </p:txBody>
      </p:sp>
      <p:sp>
        <p:nvSpPr>
          <p:cNvPr id="9" name="Shape 7"/>
          <p:cNvSpPr/>
          <p:nvPr/>
        </p:nvSpPr>
        <p:spPr>
          <a:xfrm>
            <a:off x="3396996" y="2871216"/>
            <a:ext cx="2610612" cy="2596896"/>
          </a:xfrm>
          <a:prstGeom prst="roundRect">
            <a:avLst>
              <a:gd name="adj" fmla="val 2465"/>
            </a:avLst>
          </a:prstGeom>
          <a:solidFill>
            <a:srgbClr val="101912"/>
          </a:solidFill>
          <a:ln w="7620">
            <a:solidFill>
              <a:srgbClr val="344238"/>
            </a:solidFill>
            <a:prstDash val="solid"/>
          </a:ln>
        </p:spPr>
      </p:sp>
      <p:sp>
        <p:nvSpPr>
          <p:cNvPr id="10" name="Text 8"/>
          <p:cNvSpPr/>
          <p:nvPr/>
        </p:nvSpPr>
        <p:spPr>
          <a:xfrm>
            <a:off x="3579876" y="3090672"/>
            <a:ext cx="2249424" cy="219456"/>
          </a:xfrm>
          <a:prstGeom prst="rect">
            <a:avLst/>
          </a:prstGeom>
          <a:noFill/>
          <a:ln/>
        </p:spPr>
        <p:txBody>
          <a:bodyPr wrap="square" lIns="0" tIns="0" rIns="0" bIns="0" rtlCol="0" anchor="ctr">
            <a:normAutofit/>
          </a:bodyPr>
          <a:lstStyle/>
          <a:p>
            <a:pPr algn="l" indent="0" marL="0">
              <a:buNone/>
            </a:pPr>
            <a:r>
              <a:rPr lang="en-US" sz="980" b="1" spc="165" kern="0" dirty="0">
                <a:solidFill>
                  <a:srgbClr val="C2FF62"/>
                </a:solidFill>
                <a:latin typeface="Inter" pitchFamily="34" charset="0"/>
                <a:ea typeface="Inter" pitchFamily="34" charset="-122"/>
                <a:cs typeface="Inter" pitchFamily="34" charset="-120"/>
              </a:rPr>
              <a:t>02</a:t>
            </a:r>
            <a:endParaRPr lang="en-US" sz="980" dirty="0"/>
          </a:p>
        </p:txBody>
      </p:sp>
      <p:sp>
        <p:nvSpPr>
          <p:cNvPr id="11" name="Text 9"/>
          <p:cNvSpPr/>
          <p:nvPr/>
        </p:nvSpPr>
        <p:spPr>
          <a:xfrm>
            <a:off x="3579876" y="3621024"/>
            <a:ext cx="2249424" cy="640080"/>
          </a:xfrm>
          <a:prstGeom prst="rect">
            <a:avLst/>
          </a:prstGeom>
          <a:noFill/>
          <a:ln/>
        </p:spPr>
        <p:txBody>
          <a:bodyPr wrap="square" lIns="0" tIns="0" rIns="0" bIns="0" rtlCol="0" anchor="ctr">
            <a:normAutofit/>
          </a:bodyPr>
          <a:lstStyle/>
          <a:p>
            <a:pPr algn="l" indent="0" marL="0">
              <a:buNone/>
            </a:pPr>
            <a:r>
              <a:rPr lang="en-US" sz="2020" b="1" dirty="0">
                <a:solidFill>
                  <a:srgbClr val="F7F5EF"/>
                </a:solidFill>
                <a:latin typeface="Inter Display" pitchFamily="34" charset="0"/>
                <a:ea typeface="Inter Display" pitchFamily="34" charset="-122"/>
                <a:cs typeface="Inter Display" pitchFamily="34" charset="-120"/>
              </a:rPr>
              <a:t>Nodes &amp; validators</a:t>
            </a:r>
            <a:endParaRPr lang="en-US" sz="2020" dirty="0"/>
          </a:p>
        </p:txBody>
      </p:sp>
      <p:sp>
        <p:nvSpPr>
          <p:cNvPr id="12" name="Text 10"/>
          <p:cNvSpPr/>
          <p:nvPr/>
        </p:nvSpPr>
        <p:spPr>
          <a:xfrm>
            <a:off x="3579876" y="4526280"/>
            <a:ext cx="2249424" cy="749808"/>
          </a:xfrm>
          <a:prstGeom prst="rect">
            <a:avLst/>
          </a:prstGeom>
          <a:noFill/>
          <a:ln/>
        </p:spPr>
        <p:txBody>
          <a:bodyPr wrap="square" lIns="0" tIns="0" rIns="0" bIns="0" rtlCol="0" anchor="t">
            <a:normAutofit/>
          </a:bodyPr>
          <a:lstStyle/>
          <a:p>
            <a:pPr algn="l" indent="0" marL="0">
              <a:buNone/>
            </a:pPr>
            <a:r>
              <a:rPr lang="en-US" sz="1240" dirty="0">
                <a:solidFill>
                  <a:srgbClr val="AFB8AF"/>
                </a:solidFill>
                <a:latin typeface="Inter" pitchFamily="34" charset="0"/>
                <a:ea typeface="Inter" pitchFamily="34" charset="-122"/>
                <a:cs typeface="Inter" pitchFamily="34" charset="-120"/>
              </a:rPr>
              <a:t>Node software, checkpoint</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procedures and validator</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admission tooling.</a:t>
            </a:r>
            <a:endParaRPr lang="en-US" sz="1240" dirty="0"/>
          </a:p>
        </p:txBody>
      </p:sp>
      <p:sp>
        <p:nvSpPr>
          <p:cNvPr id="13" name="Shape 11"/>
          <p:cNvSpPr/>
          <p:nvPr/>
        </p:nvSpPr>
        <p:spPr>
          <a:xfrm>
            <a:off x="6190488" y="2871216"/>
            <a:ext cx="2610612" cy="2596896"/>
          </a:xfrm>
          <a:prstGeom prst="roundRect">
            <a:avLst>
              <a:gd name="adj" fmla="val 2465"/>
            </a:avLst>
          </a:prstGeom>
          <a:solidFill>
            <a:srgbClr val="101912"/>
          </a:solidFill>
          <a:ln w="7620">
            <a:solidFill>
              <a:srgbClr val="344238"/>
            </a:solidFill>
            <a:prstDash val="solid"/>
          </a:ln>
        </p:spPr>
      </p:sp>
      <p:sp>
        <p:nvSpPr>
          <p:cNvPr id="14" name="Text 12"/>
          <p:cNvSpPr/>
          <p:nvPr/>
        </p:nvSpPr>
        <p:spPr>
          <a:xfrm>
            <a:off x="6373368" y="3090672"/>
            <a:ext cx="2249424" cy="219456"/>
          </a:xfrm>
          <a:prstGeom prst="rect">
            <a:avLst/>
          </a:prstGeom>
          <a:noFill/>
          <a:ln/>
        </p:spPr>
        <p:txBody>
          <a:bodyPr wrap="square" lIns="0" tIns="0" rIns="0" bIns="0" rtlCol="0" anchor="ctr">
            <a:normAutofit/>
          </a:bodyPr>
          <a:lstStyle/>
          <a:p>
            <a:pPr algn="l" indent="0" marL="0">
              <a:buNone/>
            </a:pPr>
            <a:r>
              <a:rPr lang="en-US" sz="980" b="1" spc="165" kern="0" dirty="0">
                <a:solidFill>
                  <a:srgbClr val="C2FF62"/>
                </a:solidFill>
                <a:latin typeface="Inter" pitchFamily="34" charset="0"/>
                <a:ea typeface="Inter" pitchFamily="34" charset="-122"/>
                <a:cs typeface="Inter" pitchFamily="34" charset="-120"/>
              </a:rPr>
              <a:t>03</a:t>
            </a:r>
            <a:endParaRPr lang="en-US" sz="980" dirty="0"/>
          </a:p>
        </p:txBody>
      </p:sp>
      <p:sp>
        <p:nvSpPr>
          <p:cNvPr id="15" name="Text 13"/>
          <p:cNvSpPr/>
          <p:nvPr/>
        </p:nvSpPr>
        <p:spPr>
          <a:xfrm>
            <a:off x="6373368" y="3621024"/>
            <a:ext cx="2249424" cy="640080"/>
          </a:xfrm>
          <a:prstGeom prst="rect">
            <a:avLst/>
          </a:prstGeom>
          <a:noFill/>
          <a:ln/>
        </p:spPr>
        <p:txBody>
          <a:bodyPr wrap="square" lIns="0" tIns="0" rIns="0" bIns="0" rtlCol="0" anchor="ctr">
            <a:normAutofit/>
          </a:bodyPr>
          <a:lstStyle/>
          <a:p>
            <a:pPr algn="l" indent="0" marL="0">
              <a:buNone/>
            </a:pPr>
            <a:r>
              <a:rPr lang="en-US" sz="2107" b="1" dirty="0">
                <a:solidFill>
                  <a:srgbClr val="F7F5EF"/>
                </a:solidFill>
                <a:latin typeface="Inter Display" pitchFamily="34" charset="0"/>
                <a:ea typeface="Inter Display" pitchFamily="34" charset="-122"/>
                <a:cs typeface="Inter Display" pitchFamily="34" charset="-120"/>
              </a:rPr>
              <a:t>Data &amp; visibility</a:t>
            </a:r>
            <a:endParaRPr lang="en-US" sz="2107" dirty="0"/>
          </a:p>
        </p:txBody>
      </p:sp>
      <p:sp>
        <p:nvSpPr>
          <p:cNvPr id="16" name="Text 14"/>
          <p:cNvSpPr/>
          <p:nvPr/>
        </p:nvSpPr>
        <p:spPr>
          <a:xfrm>
            <a:off x="6373368" y="4526280"/>
            <a:ext cx="2249424" cy="749808"/>
          </a:xfrm>
          <a:prstGeom prst="rect">
            <a:avLst/>
          </a:prstGeom>
          <a:noFill/>
          <a:ln/>
        </p:spPr>
        <p:txBody>
          <a:bodyPr wrap="square" lIns="0" tIns="0" rIns="0" bIns="0" rtlCol="0" anchor="t">
            <a:normAutofit/>
          </a:bodyPr>
          <a:lstStyle/>
          <a:p>
            <a:pPr algn="l" indent="0" marL="0">
              <a:buNone/>
            </a:pPr>
            <a:r>
              <a:rPr lang="en-US" sz="1240" dirty="0">
                <a:solidFill>
                  <a:srgbClr val="AFB8AF"/>
                </a:solidFill>
                <a:latin typeface="Inter" pitchFamily="34" charset="0"/>
                <a:ea typeface="Inter" pitchFamily="34" charset="-122"/>
                <a:cs typeface="Inter" pitchFamily="34" charset="-120"/>
              </a:rPr>
              <a:t>RPC access, read-only</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observation and Bloch Explorer</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for chain information.</a:t>
            </a:r>
            <a:endParaRPr lang="en-US" sz="1240" dirty="0"/>
          </a:p>
        </p:txBody>
      </p:sp>
      <p:sp>
        <p:nvSpPr>
          <p:cNvPr id="17" name="Shape 15"/>
          <p:cNvSpPr/>
          <p:nvPr/>
        </p:nvSpPr>
        <p:spPr>
          <a:xfrm>
            <a:off x="8983980" y="2871216"/>
            <a:ext cx="2610612" cy="2596896"/>
          </a:xfrm>
          <a:prstGeom prst="roundRect">
            <a:avLst>
              <a:gd name="adj" fmla="val 2465"/>
            </a:avLst>
          </a:prstGeom>
          <a:solidFill>
            <a:srgbClr val="101912"/>
          </a:solidFill>
          <a:ln w="7620">
            <a:solidFill>
              <a:srgbClr val="344238"/>
            </a:solidFill>
            <a:prstDash val="solid"/>
          </a:ln>
        </p:spPr>
      </p:sp>
      <p:sp>
        <p:nvSpPr>
          <p:cNvPr id="18" name="Text 16"/>
          <p:cNvSpPr/>
          <p:nvPr/>
        </p:nvSpPr>
        <p:spPr>
          <a:xfrm>
            <a:off x="9166860" y="3090672"/>
            <a:ext cx="2249424" cy="219456"/>
          </a:xfrm>
          <a:prstGeom prst="rect">
            <a:avLst/>
          </a:prstGeom>
          <a:noFill/>
          <a:ln/>
        </p:spPr>
        <p:txBody>
          <a:bodyPr wrap="square" lIns="0" tIns="0" rIns="0" bIns="0" rtlCol="0" anchor="ctr">
            <a:normAutofit/>
          </a:bodyPr>
          <a:lstStyle/>
          <a:p>
            <a:pPr algn="l" indent="0" marL="0">
              <a:buNone/>
            </a:pPr>
            <a:r>
              <a:rPr lang="en-US" sz="980" b="1" spc="165" kern="0" dirty="0">
                <a:solidFill>
                  <a:srgbClr val="C2FF62"/>
                </a:solidFill>
                <a:latin typeface="Inter" pitchFamily="34" charset="0"/>
                <a:ea typeface="Inter" pitchFamily="34" charset="-122"/>
                <a:cs typeface="Inter" pitchFamily="34" charset="-120"/>
              </a:rPr>
              <a:t>04</a:t>
            </a:r>
            <a:endParaRPr lang="en-US" sz="980" dirty="0"/>
          </a:p>
        </p:txBody>
      </p:sp>
      <p:sp>
        <p:nvSpPr>
          <p:cNvPr id="19" name="Text 17"/>
          <p:cNvSpPr/>
          <p:nvPr/>
        </p:nvSpPr>
        <p:spPr>
          <a:xfrm>
            <a:off x="9166860" y="3621024"/>
            <a:ext cx="2249424" cy="640080"/>
          </a:xfrm>
          <a:prstGeom prst="rect">
            <a:avLst/>
          </a:prstGeom>
          <a:noFill/>
          <a:ln/>
        </p:spPr>
        <p:txBody>
          <a:bodyPr wrap="square" lIns="0" tIns="0" rIns="0" bIns="0" rtlCol="0" anchor="ctr">
            <a:normAutofit/>
          </a:bodyPr>
          <a:lstStyle/>
          <a:p>
            <a:pPr algn="l" indent="0" marL="0">
              <a:buNone/>
            </a:pPr>
            <a:r>
              <a:rPr lang="en-US" sz="1969" b="1" dirty="0">
                <a:solidFill>
                  <a:srgbClr val="F7F5EF"/>
                </a:solidFill>
                <a:latin typeface="Inter Display" pitchFamily="34" charset="0"/>
                <a:ea typeface="Inter Display" pitchFamily="34" charset="-122"/>
                <a:cs typeface="Inter Display" pitchFamily="34" charset="-120"/>
              </a:rPr>
              <a:t>Developer platform</a:t>
            </a:r>
            <a:endParaRPr lang="en-US" sz="1969" dirty="0"/>
          </a:p>
        </p:txBody>
      </p:sp>
      <p:sp>
        <p:nvSpPr>
          <p:cNvPr id="20" name="Text 18"/>
          <p:cNvSpPr/>
          <p:nvPr/>
        </p:nvSpPr>
        <p:spPr>
          <a:xfrm>
            <a:off x="9166860" y="4526280"/>
            <a:ext cx="2249424" cy="749808"/>
          </a:xfrm>
          <a:prstGeom prst="rect">
            <a:avLst/>
          </a:prstGeom>
          <a:noFill/>
          <a:ln/>
        </p:spPr>
        <p:txBody>
          <a:bodyPr wrap="square" lIns="0" tIns="0" rIns="0" bIns="0" rtlCol="0" anchor="t">
            <a:normAutofit/>
          </a:bodyPr>
          <a:lstStyle/>
          <a:p>
            <a:pPr algn="l" indent="0" marL="0">
              <a:buNone/>
            </a:pPr>
            <a:r>
              <a:rPr lang="en-US" sz="1240" dirty="0">
                <a:solidFill>
                  <a:srgbClr val="AFB8AF"/>
                </a:solidFill>
                <a:latin typeface="Inter" pitchFamily="34" charset="0"/>
                <a:ea typeface="Inter" pitchFamily="34" charset="-122"/>
                <a:cs typeface="Inter" pitchFamily="34" charset="-120"/>
              </a:rPr>
              <a:t>Local EVM and Solana</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DevKits, documentation and</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network adapter development.</a:t>
            </a:r>
            <a:endParaRPr lang="en-US" sz="1240" dirty="0"/>
          </a:p>
        </p:txBody>
      </p:sp>
      <p:sp>
        <p:nvSpPr>
          <p:cNvPr id="21" name="Text 19"/>
          <p:cNvSpPr/>
          <p:nvPr/>
        </p:nvSpPr>
        <p:spPr>
          <a:xfrm>
            <a:off x="603504" y="5769864"/>
            <a:ext cx="10899648" cy="329184"/>
          </a:xfrm>
          <a:prstGeom prst="rect">
            <a:avLst/>
          </a:prstGeom>
          <a:noFill/>
          <a:ln/>
        </p:spPr>
        <p:txBody>
          <a:bodyPr wrap="square" lIns="0" tIns="0" rIns="0" bIns="0" rtlCol="0" anchor="ctr">
            <a:normAutofit/>
          </a:bodyPr>
          <a:lstStyle/>
          <a:p>
            <a:pPr algn="l" indent="0" marL="0">
              <a:buNone/>
            </a:pPr>
            <a:r>
              <a:rPr lang="en-US" sz="1550" b="1" dirty="0">
                <a:solidFill>
                  <a:srgbClr val="F7F5EF"/>
                </a:solidFill>
                <a:latin typeface="Inter Display" pitchFamily="34" charset="0"/>
                <a:ea typeface="Inter Display" pitchFamily="34" charset="-122"/>
                <a:cs typeface="Inter Display" pitchFamily="34" charset="-120"/>
              </a:rPr>
              <a:t>Bloch Inc connects product development with the infrastructure of the Bloch ecosystem.</a:t>
            </a:r>
            <a:endParaRPr lang="en-US" sz="1550" dirty="0"/>
          </a:p>
        </p:txBody>
      </p:sp>
      <p:sp>
        <p:nvSpPr>
          <p:cNvPr id="22" name="Shape 20"/>
          <p:cNvSpPr/>
          <p:nvPr/>
        </p:nvSpPr>
        <p:spPr>
          <a:xfrm>
            <a:off x="603504" y="6318504"/>
            <a:ext cx="10984992" cy="0"/>
          </a:xfrm>
          <a:prstGeom prst="line">
            <a:avLst/>
          </a:prstGeom>
          <a:noFill/>
          <a:ln w="8890">
            <a:solidFill>
              <a:srgbClr val="344238"/>
            </a:solidFill>
            <a:prstDash val="solid"/>
          </a:ln>
        </p:spPr>
      </p:sp>
      <p:sp>
        <p:nvSpPr>
          <p:cNvPr id="23" name="Text 21"/>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24" name="Text 22"/>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AFB8AF"/>
                </a:solidFill>
                <a:latin typeface="Inter" pitchFamily="34" charset="0"/>
                <a:ea typeface="Inter" pitchFamily="34" charset="-122"/>
                <a:cs typeface="Inter" pitchFamily="34" charset="-120"/>
              </a:rPr>
              <a:t>Sources [4] [6] [7] [8]</a:t>
            </a:r>
            <a:endParaRPr lang="en-US" sz="760" dirty="0"/>
          </a:p>
        </p:txBody>
      </p:sp>
      <p:sp>
        <p:nvSpPr>
          <p:cNvPr id="25" name="Text 23"/>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5</a:t>
            </a:r>
            <a:endParaRPr lang="en-US" sz="77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FF2E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101B13"/>
                </a:solidFill>
                <a:latin typeface="Inter" pitchFamily="34" charset="0"/>
                <a:ea typeface="Inter" pitchFamily="34" charset="-122"/>
                <a:cs typeface="Inter" pitchFamily="34" charset="-120"/>
              </a:rPr>
              <a:t>INFRASTRUCTURE / SERVICES</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101B13"/>
                </a:solidFill>
                <a:latin typeface="Inter Display" pitchFamily="34" charset="0"/>
                <a:ea typeface="Inter Display" pitchFamily="34" charset="-122"/>
                <a:cs typeface="Inter Display" pitchFamily="34" charset="-120"/>
              </a:rPr>
              <a:t>Network access.</a:t>
            </a:r>
            <a:endParaRPr lang="en-US" sz="3200" dirty="0"/>
          </a:p>
          <a:p>
            <a:pPr algn="l" indent="0" marL="0">
              <a:buNone/>
            </a:pPr>
            <a:r>
              <a:rPr lang="en-US" sz="3200" b="1" dirty="0">
                <a:solidFill>
                  <a:srgbClr val="101B13"/>
                </a:solidFill>
                <a:latin typeface="Inter Display" pitchFamily="34" charset="0"/>
                <a:ea typeface="Inter Display" pitchFamily="34" charset="-122"/>
                <a:cs typeface="Inter Display" pitchFamily="34" charset="-120"/>
              </a:rPr>
              <a:t>Operational visibility.</a:t>
            </a:r>
            <a:endParaRPr lang="en-US" sz="3200"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536354"/>
                </a:solidFill>
                <a:latin typeface="Inter" pitchFamily="34" charset="0"/>
                <a:ea typeface="Inter" pitchFamily="34" charset="-122"/>
                <a:cs typeface="Inter" pitchFamily="34" charset="-120"/>
              </a:rPr>
              <a:t>Node software, RPC services and the explorer connect the ecosystem to chain information.</a:t>
            </a:r>
            <a:endParaRPr lang="en-US" sz="1596" dirty="0"/>
          </a:p>
        </p:txBody>
      </p:sp>
      <p:sp>
        <p:nvSpPr>
          <p:cNvPr id="5" name="Text 3"/>
          <p:cNvSpPr/>
          <p:nvPr/>
        </p:nvSpPr>
        <p:spPr>
          <a:xfrm>
            <a:off x="603504" y="2752344"/>
            <a:ext cx="5303520" cy="219456"/>
          </a:xfrm>
          <a:prstGeom prst="rect">
            <a:avLst/>
          </a:prstGeom>
          <a:noFill/>
          <a:ln/>
        </p:spPr>
        <p:txBody>
          <a:bodyPr wrap="square" lIns="0" tIns="0" rIns="0" bIns="0" rtlCol="0" anchor="ctr">
            <a:normAutofit/>
          </a:bodyPr>
          <a:lstStyle/>
          <a:p>
            <a:pPr algn="l" indent="0" marL="0">
              <a:buNone/>
            </a:pPr>
            <a:r>
              <a:rPr lang="en-US" sz="890" b="1" spc="165" kern="0" dirty="0">
                <a:solidFill>
                  <a:srgbClr val="536354"/>
                </a:solidFill>
                <a:latin typeface="Inter" pitchFamily="34" charset="0"/>
                <a:ea typeface="Inter" pitchFamily="34" charset="-122"/>
                <a:cs typeface="Inter" pitchFamily="34" charset="-120"/>
              </a:rPr>
              <a:t>SERVICE ARCHITECTURE</a:t>
            </a:r>
            <a:endParaRPr lang="en-US" sz="890" dirty="0"/>
          </a:p>
        </p:txBody>
      </p:sp>
      <p:sp>
        <p:nvSpPr>
          <p:cNvPr id="6" name="Shape 4"/>
          <p:cNvSpPr/>
          <p:nvPr/>
        </p:nvSpPr>
        <p:spPr>
          <a:xfrm>
            <a:off x="603504" y="3136392"/>
            <a:ext cx="5230368" cy="502920"/>
          </a:xfrm>
          <a:prstGeom prst="roundRect">
            <a:avLst>
              <a:gd name="adj" fmla="val 12727"/>
            </a:avLst>
          </a:prstGeom>
          <a:solidFill>
            <a:srgbClr val="E2E8DA"/>
          </a:solidFill>
          <a:ln w="7620">
            <a:solidFill>
              <a:srgbClr val="D0D9C7"/>
            </a:solidFill>
            <a:prstDash val="solid"/>
          </a:ln>
        </p:spPr>
      </p:sp>
      <p:sp>
        <p:nvSpPr>
          <p:cNvPr id="7" name="Text 5"/>
          <p:cNvSpPr/>
          <p:nvPr/>
        </p:nvSpPr>
        <p:spPr>
          <a:xfrm>
            <a:off x="777240" y="3236976"/>
            <a:ext cx="4882896" cy="283464"/>
          </a:xfrm>
          <a:prstGeom prst="rect">
            <a:avLst/>
          </a:prstGeom>
          <a:noFill/>
          <a:ln/>
        </p:spPr>
        <p:txBody>
          <a:bodyPr wrap="square" lIns="0" tIns="0" rIns="0" bIns="0" rtlCol="0" anchor="ctr">
            <a:normAutofit/>
          </a:bodyPr>
          <a:lstStyle/>
          <a:p>
            <a:pPr algn="ctr" indent="0" marL="0">
              <a:buNone/>
            </a:pPr>
            <a:r>
              <a:rPr lang="en-US" sz="1490" b="1" dirty="0">
                <a:solidFill>
                  <a:srgbClr val="101B13"/>
                </a:solidFill>
                <a:latin typeface="Inter Display" pitchFamily="34" charset="0"/>
                <a:ea typeface="Inter Display" pitchFamily="34" charset="-122"/>
                <a:cs typeface="Inter Display" pitchFamily="34" charset="-120"/>
              </a:rPr>
              <a:t>Applications / Explorer</a:t>
            </a:r>
            <a:endParaRPr lang="en-US" sz="1490" dirty="0"/>
          </a:p>
        </p:txBody>
      </p:sp>
      <p:sp>
        <p:nvSpPr>
          <p:cNvPr id="8" name="Shape 6"/>
          <p:cNvSpPr/>
          <p:nvPr/>
        </p:nvSpPr>
        <p:spPr>
          <a:xfrm>
            <a:off x="3218688" y="3648456"/>
            <a:ext cx="0" cy="173736"/>
          </a:xfrm>
          <a:prstGeom prst="line">
            <a:avLst/>
          </a:prstGeom>
          <a:noFill/>
          <a:ln w="10160">
            <a:solidFill>
              <a:srgbClr val="536354"/>
            </a:solidFill>
            <a:prstDash val="solid"/>
            <a:tailEnd type="triangle"/>
          </a:ln>
        </p:spPr>
      </p:sp>
      <p:sp>
        <p:nvSpPr>
          <p:cNvPr id="9" name="Shape 7"/>
          <p:cNvSpPr/>
          <p:nvPr/>
        </p:nvSpPr>
        <p:spPr>
          <a:xfrm>
            <a:off x="603504" y="3831336"/>
            <a:ext cx="5230368" cy="502920"/>
          </a:xfrm>
          <a:prstGeom prst="roundRect">
            <a:avLst>
              <a:gd name="adj" fmla="val 12727"/>
            </a:avLst>
          </a:prstGeom>
          <a:solidFill>
            <a:srgbClr val="E2E8DA"/>
          </a:solidFill>
          <a:ln w="7620">
            <a:solidFill>
              <a:srgbClr val="D0D9C7"/>
            </a:solidFill>
            <a:prstDash val="solid"/>
          </a:ln>
        </p:spPr>
      </p:sp>
      <p:sp>
        <p:nvSpPr>
          <p:cNvPr id="10" name="Text 8"/>
          <p:cNvSpPr/>
          <p:nvPr/>
        </p:nvSpPr>
        <p:spPr>
          <a:xfrm>
            <a:off x="777240" y="3931920"/>
            <a:ext cx="4882896" cy="283464"/>
          </a:xfrm>
          <a:prstGeom prst="rect">
            <a:avLst/>
          </a:prstGeom>
          <a:noFill/>
          <a:ln/>
        </p:spPr>
        <p:txBody>
          <a:bodyPr wrap="square" lIns="0" tIns="0" rIns="0" bIns="0" rtlCol="0" anchor="ctr">
            <a:normAutofit/>
          </a:bodyPr>
          <a:lstStyle/>
          <a:p>
            <a:pPr algn="ctr" indent="0" marL="0">
              <a:buNone/>
            </a:pPr>
            <a:r>
              <a:rPr lang="en-US" sz="1490" b="1" dirty="0">
                <a:solidFill>
                  <a:srgbClr val="101B13"/>
                </a:solidFill>
                <a:latin typeface="Inter Display" pitchFamily="34" charset="0"/>
                <a:ea typeface="Inter Display" pitchFamily="34" charset="-122"/>
                <a:cs typeface="Inter Display" pitchFamily="34" charset="-120"/>
              </a:rPr>
              <a:t>RPC / edge services</a:t>
            </a:r>
            <a:endParaRPr lang="en-US" sz="1490" dirty="0"/>
          </a:p>
        </p:txBody>
      </p:sp>
      <p:sp>
        <p:nvSpPr>
          <p:cNvPr id="11" name="Shape 9"/>
          <p:cNvSpPr/>
          <p:nvPr/>
        </p:nvSpPr>
        <p:spPr>
          <a:xfrm>
            <a:off x="3218688" y="4343400"/>
            <a:ext cx="0" cy="173736"/>
          </a:xfrm>
          <a:prstGeom prst="line">
            <a:avLst/>
          </a:prstGeom>
          <a:noFill/>
          <a:ln w="10160">
            <a:solidFill>
              <a:srgbClr val="536354"/>
            </a:solidFill>
            <a:prstDash val="solid"/>
            <a:tailEnd type="triangle"/>
          </a:ln>
        </p:spPr>
      </p:sp>
      <p:sp>
        <p:nvSpPr>
          <p:cNvPr id="12" name="Shape 10"/>
          <p:cNvSpPr/>
          <p:nvPr/>
        </p:nvSpPr>
        <p:spPr>
          <a:xfrm>
            <a:off x="603504" y="4526280"/>
            <a:ext cx="5230368" cy="502920"/>
          </a:xfrm>
          <a:prstGeom prst="roundRect">
            <a:avLst>
              <a:gd name="adj" fmla="val 12727"/>
            </a:avLst>
          </a:prstGeom>
          <a:solidFill>
            <a:srgbClr val="E2E8DA"/>
          </a:solidFill>
          <a:ln w="7620">
            <a:solidFill>
              <a:srgbClr val="D0D9C7"/>
            </a:solidFill>
            <a:prstDash val="solid"/>
          </a:ln>
        </p:spPr>
      </p:sp>
      <p:sp>
        <p:nvSpPr>
          <p:cNvPr id="13" name="Text 11"/>
          <p:cNvSpPr/>
          <p:nvPr/>
        </p:nvSpPr>
        <p:spPr>
          <a:xfrm>
            <a:off x="777240" y="4626864"/>
            <a:ext cx="4882896" cy="283464"/>
          </a:xfrm>
          <a:prstGeom prst="rect">
            <a:avLst/>
          </a:prstGeom>
          <a:noFill/>
          <a:ln/>
        </p:spPr>
        <p:txBody>
          <a:bodyPr wrap="square" lIns="0" tIns="0" rIns="0" bIns="0" rtlCol="0" anchor="ctr">
            <a:normAutofit/>
          </a:bodyPr>
          <a:lstStyle/>
          <a:p>
            <a:pPr algn="ctr" indent="0" marL="0">
              <a:buNone/>
            </a:pPr>
            <a:r>
              <a:rPr lang="en-US" sz="1490" b="1" dirty="0">
                <a:solidFill>
                  <a:srgbClr val="101B13"/>
                </a:solidFill>
                <a:latin typeface="Inter Display" pitchFamily="34" charset="0"/>
                <a:ea typeface="Inter Display" pitchFamily="34" charset="-122"/>
                <a:cs typeface="Inter Display" pitchFamily="34" charset="-120"/>
              </a:rPr>
              <a:t>Read-only chain observers</a:t>
            </a:r>
            <a:endParaRPr lang="en-US" sz="1490" dirty="0"/>
          </a:p>
        </p:txBody>
      </p:sp>
      <p:sp>
        <p:nvSpPr>
          <p:cNvPr id="14" name="Shape 12"/>
          <p:cNvSpPr/>
          <p:nvPr/>
        </p:nvSpPr>
        <p:spPr>
          <a:xfrm>
            <a:off x="3218688" y="5038344"/>
            <a:ext cx="0" cy="173736"/>
          </a:xfrm>
          <a:prstGeom prst="line">
            <a:avLst/>
          </a:prstGeom>
          <a:noFill/>
          <a:ln w="10160">
            <a:solidFill>
              <a:srgbClr val="536354"/>
            </a:solidFill>
            <a:prstDash val="solid"/>
            <a:tailEnd type="triangle"/>
          </a:ln>
        </p:spPr>
      </p:sp>
      <p:sp>
        <p:nvSpPr>
          <p:cNvPr id="15" name="Shape 13"/>
          <p:cNvSpPr/>
          <p:nvPr/>
        </p:nvSpPr>
        <p:spPr>
          <a:xfrm>
            <a:off x="603504" y="5221224"/>
            <a:ext cx="5230368" cy="502920"/>
          </a:xfrm>
          <a:prstGeom prst="roundRect">
            <a:avLst>
              <a:gd name="adj" fmla="val 12727"/>
            </a:avLst>
          </a:prstGeom>
          <a:solidFill>
            <a:srgbClr val="101B13"/>
          </a:solidFill>
          <a:ln w="7620">
            <a:solidFill>
              <a:srgbClr val="101B13"/>
            </a:solidFill>
            <a:prstDash val="solid"/>
          </a:ln>
        </p:spPr>
      </p:sp>
      <p:sp>
        <p:nvSpPr>
          <p:cNvPr id="16" name="Text 14"/>
          <p:cNvSpPr/>
          <p:nvPr/>
        </p:nvSpPr>
        <p:spPr>
          <a:xfrm>
            <a:off x="777240" y="5321808"/>
            <a:ext cx="4882896" cy="283464"/>
          </a:xfrm>
          <a:prstGeom prst="rect">
            <a:avLst/>
          </a:prstGeom>
          <a:noFill/>
          <a:ln/>
        </p:spPr>
        <p:txBody>
          <a:bodyPr wrap="square" lIns="0" tIns="0" rIns="0" bIns="0" rtlCol="0" anchor="ctr">
            <a:normAutofit/>
          </a:bodyPr>
          <a:lstStyle/>
          <a:p>
            <a:pPr algn="ctr" indent="0" marL="0">
              <a:buNone/>
            </a:pPr>
            <a:r>
              <a:rPr lang="en-US" sz="1490" b="1" dirty="0">
                <a:solidFill>
                  <a:srgbClr val="C2FF62"/>
                </a:solidFill>
                <a:latin typeface="Inter Display" pitchFamily="34" charset="0"/>
                <a:ea typeface="Inter Display" pitchFamily="34" charset="-122"/>
                <a:cs typeface="Inter Display" pitchFamily="34" charset="-120"/>
              </a:rPr>
              <a:t>Bloch Protocol / Genesis-4</a:t>
            </a:r>
            <a:endParaRPr lang="en-US" sz="1490" dirty="0"/>
          </a:p>
        </p:txBody>
      </p:sp>
      <p:sp>
        <p:nvSpPr>
          <p:cNvPr id="17" name="Shape 15"/>
          <p:cNvSpPr/>
          <p:nvPr/>
        </p:nvSpPr>
        <p:spPr>
          <a:xfrm>
            <a:off x="6446520" y="2843784"/>
            <a:ext cx="5120640" cy="0"/>
          </a:xfrm>
          <a:prstGeom prst="line">
            <a:avLst/>
          </a:prstGeom>
          <a:noFill/>
          <a:ln w="8890">
            <a:solidFill>
              <a:srgbClr val="D0D9C7"/>
            </a:solidFill>
            <a:prstDash val="solid"/>
          </a:ln>
        </p:spPr>
      </p:sp>
      <p:sp>
        <p:nvSpPr>
          <p:cNvPr id="18" name="Text 16"/>
          <p:cNvSpPr/>
          <p:nvPr/>
        </p:nvSpPr>
        <p:spPr>
          <a:xfrm>
            <a:off x="6446520" y="2980944"/>
            <a:ext cx="5120640" cy="329184"/>
          </a:xfrm>
          <a:prstGeom prst="rect">
            <a:avLst/>
          </a:prstGeom>
          <a:noFill/>
          <a:ln/>
        </p:spPr>
        <p:txBody>
          <a:bodyPr wrap="square" lIns="0" tIns="0" rIns="0" bIns="0" rtlCol="0" anchor="ctr">
            <a:normAutofit/>
          </a:bodyPr>
          <a:lstStyle/>
          <a:p>
            <a:pPr algn="l" indent="0" marL="0">
              <a:buNone/>
            </a:pPr>
            <a:r>
              <a:rPr lang="en-US" sz="1780" b="1" dirty="0">
                <a:solidFill>
                  <a:srgbClr val="101B13"/>
                </a:solidFill>
                <a:latin typeface="Inter Display" pitchFamily="34" charset="0"/>
                <a:ea typeface="Inter Display" pitchFamily="34" charset="-122"/>
                <a:cs typeface="Inter Display" pitchFamily="34" charset="-120"/>
              </a:rPr>
              <a:t>Node and validator tooling</a:t>
            </a:r>
            <a:endParaRPr lang="en-US" sz="1780" dirty="0"/>
          </a:p>
        </p:txBody>
      </p:sp>
      <p:sp>
        <p:nvSpPr>
          <p:cNvPr id="19" name="Text 17"/>
          <p:cNvSpPr/>
          <p:nvPr/>
        </p:nvSpPr>
        <p:spPr>
          <a:xfrm>
            <a:off x="6446520" y="3355848"/>
            <a:ext cx="5120640" cy="393192"/>
          </a:xfrm>
          <a:prstGeom prst="rect">
            <a:avLst/>
          </a:prstGeom>
          <a:noFill/>
          <a:ln/>
        </p:spPr>
        <p:txBody>
          <a:bodyPr wrap="square" lIns="0" tIns="0" rIns="0" bIns="0" rtlCol="0" anchor="ctr">
            <a:normAutofit/>
          </a:bodyPr>
          <a:lstStyle/>
          <a:p>
            <a:pPr algn="l" indent="0" marL="0">
              <a:buNone/>
            </a:pPr>
            <a:r>
              <a:rPr lang="en-US" sz="1290" dirty="0">
                <a:solidFill>
                  <a:srgbClr val="536354"/>
                </a:solidFill>
                <a:latin typeface="Inter" pitchFamily="34" charset="0"/>
                <a:ea typeface="Inter" pitchFamily="34" charset="-122"/>
                <a:cs typeface="Inter" pitchFamily="34" charset="-120"/>
              </a:rPr>
              <a:t>Software, synchronization procedures,</a:t>
            </a:r>
            <a:endParaRPr lang="en-US" sz="1290" dirty="0"/>
          </a:p>
          <a:p>
            <a:pPr algn="l" indent="0" marL="0">
              <a:buNone/>
            </a:pPr>
            <a:r>
              <a:rPr lang="en-US" sz="1290" dirty="0">
                <a:solidFill>
                  <a:srgbClr val="536354"/>
                </a:solidFill>
                <a:latin typeface="Inter" pitchFamily="34" charset="0"/>
                <a:ea typeface="Inter" pitchFamily="34" charset="-122"/>
                <a:cs typeface="Inter" pitchFamily="34" charset="-120"/>
              </a:rPr>
              <a:t>operator guidance and admission workflows.</a:t>
            </a:r>
            <a:endParaRPr lang="en-US" sz="1290" dirty="0"/>
          </a:p>
        </p:txBody>
      </p:sp>
      <p:sp>
        <p:nvSpPr>
          <p:cNvPr id="20" name="Shape 18"/>
          <p:cNvSpPr/>
          <p:nvPr/>
        </p:nvSpPr>
        <p:spPr>
          <a:xfrm>
            <a:off x="6446520" y="3813048"/>
            <a:ext cx="5120640" cy="0"/>
          </a:xfrm>
          <a:prstGeom prst="line">
            <a:avLst/>
          </a:prstGeom>
          <a:noFill/>
          <a:ln w="8890">
            <a:solidFill>
              <a:srgbClr val="D0D9C7"/>
            </a:solidFill>
            <a:prstDash val="solid"/>
          </a:ln>
        </p:spPr>
      </p:sp>
      <p:sp>
        <p:nvSpPr>
          <p:cNvPr id="21" name="Text 19"/>
          <p:cNvSpPr/>
          <p:nvPr/>
        </p:nvSpPr>
        <p:spPr>
          <a:xfrm>
            <a:off x="6446520" y="3950208"/>
            <a:ext cx="5120640" cy="329184"/>
          </a:xfrm>
          <a:prstGeom prst="rect">
            <a:avLst/>
          </a:prstGeom>
          <a:noFill/>
          <a:ln/>
        </p:spPr>
        <p:txBody>
          <a:bodyPr wrap="square" lIns="0" tIns="0" rIns="0" bIns="0" rtlCol="0" anchor="ctr">
            <a:normAutofit/>
          </a:bodyPr>
          <a:lstStyle/>
          <a:p>
            <a:pPr algn="l" indent="0" marL="0">
              <a:buNone/>
            </a:pPr>
            <a:r>
              <a:rPr lang="en-US" sz="1780" b="1" dirty="0">
                <a:solidFill>
                  <a:srgbClr val="101B13"/>
                </a:solidFill>
                <a:latin typeface="Inter Display" pitchFamily="34" charset="0"/>
                <a:ea typeface="Inter Display" pitchFamily="34" charset="-122"/>
                <a:cs typeface="Inter Display" pitchFamily="34" charset="-120"/>
              </a:rPr>
              <a:t>Bloch Explorer</a:t>
            </a:r>
            <a:endParaRPr lang="en-US" sz="1780" dirty="0"/>
          </a:p>
        </p:txBody>
      </p:sp>
      <p:sp>
        <p:nvSpPr>
          <p:cNvPr id="22" name="Text 20"/>
          <p:cNvSpPr/>
          <p:nvPr/>
        </p:nvSpPr>
        <p:spPr>
          <a:xfrm>
            <a:off x="6446520" y="4325112"/>
            <a:ext cx="5120640" cy="393192"/>
          </a:xfrm>
          <a:prstGeom prst="rect">
            <a:avLst/>
          </a:prstGeom>
          <a:noFill/>
          <a:ln/>
        </p:spPr>
        <p:txBody>
          <a:bodyPr wrap="square" lIns="0" tIns="0" rIns="0" bIns="0" rtlCol="0" anchor="ctr">
            <a:normAutofit/>
          </a:bodyPr>
          <a:lstStyle/>
          <a:p>
            <a:pPr algn="l" indent="0" marL="0">
              <a:buNone/>
            </a:pPr>
            <a:r>
              <a:rPr lang="en-US" sz="1290" dirty="0">
                <a:solidFill>
                  <a:srgbClr val="536354"/>
                </a:solidFill>
                <a:latin typeface="Inter" pitchFamily="34" charset="0"/>
                <a:ea typeface="Inter" pitchFamily="34" charset="-122"/>
                <a:cs typeface="Inter" pitchFamily="34" charset="-120"/>
              </a:rPr>
              <a:t>Blocks, transactions, epochs, validators</a:t>
            </a:r>
            <a:endParaRPr lang="en-US" sz="1290" dirty="0"/>
          </a:p>
          <a:p>
            <a:pPr algn="l" indent="0" marL="0">
              <a:buNone/>
            </a:pPr>
            <a:r>
              <a:rPr lang="en-US" sz="1290" dirty="0">
                <a:solidFill>
                  <a:srgbClr val="536354"/>
                </a:solidFill>
                <a:latin typeface="Inter" pitchFamily="34" charset="0"/>
                <a:ea typeface="Inter" pitchFamily="34" charset="-122"/>
                <a:cs typeface="Inter" pitchFamily="34" charset="-120"/>
              </a:rPr>
              <a:t>and network information.</a:t>
            </a:r>
            <a:endParaRPr lang="en-US" sz="1290" dirty="0"/>
          </a:p>
        </p:txBody>
      </p:sp>
      <p:sp>
        <p:nvSpPr>
          <p:cNvPr id="23" name="Shape 21"/>
          <p:cNvSpPr/>
          <p:nvPr/>
        </p:nvSpPr>
        <p:spPr>
          <a:xfrm>
            <a:off x="6446520" y="4782312"/>
            <a:ext cx="5120640" cy="0"/>
          </a:xfrm>
          <a:prstGeom prst="line">
            <a:avLst/>
          </a:prstGeom>
          <a:noFill/>
          <a:ln w="8890">
            <a:solidFill>
              <a:srgbClr val="D0D9C7"/>
            </a:solidFill>
            <a:prstDash val="solid"/>
          </a:ln>
        </p:spPr>
      </p:sp>
      <p:sp>
        <p:nvSpPr>
          <p:cNvPr id="24" name="Text 22"/>
          <p:cNvSpPr/>
          <p:nvPr/>
        </p:nvSpPr>
        <p:spPr>
          <a:xfrm>
            <a:off x="6446520" y="4919472"/>
            <a:ext cx="5120640" cy="329184"/>
          </a:xfrm>
          <a:prstGeom prst="rect">
            <a:avLst/>
          </a:prstGeom>
          <a:noFill/>
          <a:ln/>
        </p:spPr>
        <p:txBody>
          <a:bodyPr wrap="square" lIns="0" tIns="0" rIns="0" bIns="0" rtlCol="0" anchor="ctr">
            <a:normAutofit/>
          </a:bodyPr>
          <a:lstStyle/>
          <a:p>
            <a:pPr algn="l" indent="0" marL="0">
              <a:buNone/>
            </a:pPr>
            <a:r>
              <a:rPr lang="en-US" sz="1780" b="1" dirty="0">
                <a:solidFill>
                  <a:srgbClr val="101B13"/>
                </a:solidFill>
                <a:latin typeface="Inter Display" pitchFamily="34" charset="0"/>
                <a:ea typeface="Inter Display" pitchFamily="34" charset="-122"/>
                <a:cs typeface="Inter Display" pitchFamily="34" charset="-120"/>
              </a:rPr>
              <a:t>Developer access</a:t>
            </a:r>
            <a:endParaRPr lang="en-US" sz="1780" dirty="0"/>
          </a:p>
        </p:txBody>
      </p:sp>
      <p:sp>
        <p:nvSpPr>
          <p:cNvPr id="25" name="Text 23"/>
          <p:cNvSpPr/>
          <p:nvPr/>
        </p:nvSpPr>
        <p:spPr>
          <a:xfrm>
            <a:off x="6446520" y="5294376"/>
            <a:ext cx="5120640" cy="393192"/>
          </a:xfrm>
          <a:prstGeom prst="rect">
            <a:avLst/>
          </a:prstGeom>
          <a:noFill/>
          <a:ln/>
        </p:spPr>
        <p:txBody>
          <a:bodyPr wrap="square" lIns="0" tIns="0" rIns="0" bIns="0" rtlCol="0" anchor="ctr">
            <a:normAutofit/>
          </a:bodyPr>
          <a:lstStyle/>
          <a:p>
            <a:pPr algn="l" indent="0" marL="0">
              <a:buNone/>
            </a:pPr>
            <a:r>
              <a:rPr lang="en-US" sz="1290" dirty="0">
                <a:solidFill>
                  <a:srgbClr val="536354"/>
                </a:solidFill>
                <a:latin typeface="Inter" pitchFamily="34" charset="0"/>
                <a:ea typeface="Inter" pitchFamily="34" charset="-122"/>
                <a:cs typeface="Inter" pitchFamily="34" charset="-120"/>
              </a:rPr>
              <a:t>Documented interfaces and local</a:t>
            </a:r>
            <a:endParaRPr lang="en-US" sz="1290" dirty="0"/>
          </a:p>
          <a:p>
            <a:pPr algn="l" indent="0" marL="0">
              <a:buNone/>
            </a:pPr>
            <a:r>
              <a:rPr lang="en-US" sz="1290" dirty="0">
                <a:solidFill>
                  <a:srgbClr val="536354"/>
                </a:solidFill>
                <a:latin typeface="Inter" pitchFamily="34" charset="0"/>
                <a:ea typeface="Inter" pitchFamily="34" charset="-122"/>
                <a:cs typeface="Inter" pitchFamily="34" charset="-120"/>
              </a:rPr>
              <a:t>EVM / Solana development environments.</a:t>
            </a:r>
            <a:endParaRPr lang="en-US" sz="1290" dirty="0"/>
          </a:p>
        </p:txBody>
      </p:sp>
      <p:sp>
        <p:nvSpPr>
          <p:cNvPr id="26" name="Text 24"/>
          <p:cNvSpPr/>
          <p:nvPr/>
        </p:nvSpPr>
        <p:spPr>
          <a:xfrm>
            <a:off x="603504" y="5852160"/>
            <a:ext cx="10899648" cy="265176"/>
          </a:xfrm>
          <a:prstGeom prst="rect">
            <a:avLst/>
          </a:prstGeom>
          <a:noFill/>
          <a:ln/>
        </p:spPr>
        <p:txBody>
          <a:bodyPr wrap="square" lIns="0" tIns="0" rIns="0" bIns="0" rtlCol="0" anchor="ctr">
            <a:normAutofit/>
          </a:bodyPr>
          <a:lstStyle/>
          <a:p>
            <a:pPr algn="l" indent="0" marL="0">
              <a:buNone/>
            </a:pPr>
            <a:r>
              <a:rPr lang="en-US" sz="1360" b="1" dirty="0">
                <a:solidFill>
                  <a:srgbClr val="101B13"/>
                </a:solidFill>
                <a:latin typeface="Inter" pitchFamily="34" charset="0"/>
                <a:ea typeface="Inter" pitchFamily="34" charset="-122"/>
                <a:cs typeface="Inter" pitchFamily="34" charset="-120"/>
              </a:rPr>
              <a:t>Development priority: resilient access, documented endpoints and observable operations.</a:t>
            </a:r>
            <a:endParaRPr lang="en-US" sz="1360" dirty="0"/>
          </a:p>
        </p:txBody>
      </p:sp>
      <p:sp>
        <p:nvSpPr>
          <p:cNvPr id="27" name="Shape 25"/>
          <p:cNvSpPr/>
          <p:nvPr/>
        </p:nvSpPr>
        <p:spPr>
          <a:xfrm>
            <a:off x="603504" y="6318504"/>
            <a:ext cx="10984992" cy="0"/>
          </a:xfrm>
          <a:prstGeom prst="line">
            <a:avLst/>
          </a:prstGeom>
          <a:noFill/>
          <a:ln w="8890">
            <a:solidFill>
              <a:srgbClr val="D0D9C7"/>
            </a:solidFill>
            <a:prstDash val="solid"/>
          </a:ln>
        </p:spPr>
      </p:sp>
      <p:sp>
        <p:nvSpPr>
          <p:cNvPr id="28" name="Text 26"/>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536354"/>
                </a:solidFill>
                <a:latin typeface="Inter" pitchFamily="34" charset="0"/>
                <a:ea typeface="Inter" pitchFamily="34" charset="-122"/>
                <a:cs typeface="Inter" pitchFamily="34" charset="-120"/>
              </a:rPr>
              <a:t>BLOCH INC  /  INSTITUTIONAL OVERVIEW</a:t>
            </a:r>
            <a:endParaRPr lang="en-US" sz="770" dirty="0"/>
          </a:p>
        </p:txBody>
      </p:sp>
      <p:sp>
        <p:nvSpPr>
          <p:cNvPr id="29" name="Text 27"/>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536354"/>
                </a:solidFill>
                <a:latin typeface="Inter" pitchFamily="34" charset="0"/>
                <a:ea typeface="Inter" pitchFamily="34" charset="-122"/>
                <a:cs typeface="Inter" pitchFamily="34" charset="-120"/>
              </a:rPr>
              <a:t>Sources [4] [6] [7]</a:t>
            </a:r>
            <a:endParaRPr lang="en-US" sz="760" dirty="0"/>
          </a:p>
        </p:txBody>
      </p:sp>
      <p:sp>
        <p:nvSpPr>
          <p:cNvPr id="30" name="Text 28"/>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536354"/>
                </a:solidFill>
                <a:latin typeface="Inter" pitchFamily="34" charset="0"/>
                <a:ea typeface="Inter" pitchFamily="34" charset="-122"/>
                <a:cs typeface="Inter" pitchFamily="34" charset="-120"/>
              </a:rPr>
              <a:t>6</a:t>
            </a:r>
            <a:endParaRPr lang="en-US" sz="77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01 / DEX</a:t>
            </a:r>
            <a:endParaRPr lang="en-US" sz="960" dirty="0"/>
          </a:p>
        </p:txBody>
      </p:sp>
      <p:sp>
        <p:nvSpPr>
          <p:cNvPr id="3" name="Text 1"/>
          <p:cNvSpPr/>
          <p:nvPr/>
        </p:nvSpPr>
        <p:spPr>
          <a:xfrm>
            <a:off x="603504" y="1014984"/>
            <a:ext cx="5120640" cy="832104"/>
          </a:xfrm>
          <a:prstGeom prst="rect">
            <a:avLst/>
          </a:prstGeom>
          <a:noFill/>
          <a:ln/>
        </p:spPr>
        <p:txBody>
          <a:bodyPr wrap="square" lIns="0" tIns="0" rIns="0" bIns="0" rtlCol="0" anchor="ctr">
            <a:normAutofit/>
          </a:bodyPr>
          <a:lstStyle/>
          <a:p>
            <a:pPr algn="l" indent="0" marL="0">
              <a:buNone/>
            </a:pPr>
            <a:r>
              <a:rPr lang="en-US" sz="3497" b="1" dirty="0">
                <a:solidFill>
                  <a:srgbClr val="F7F5EF"/>
                </a:solidFill>
                <a:latin typeface="Inter Display" pitchFamily="34" charset="0"/>
                <a:ea typeface="Inter Display" pitchFamily="34" charset="-122"/>
                <a:cs typeface="Inter Display" pitchFamily="34" charset="-120"/>
              </a:rPr>
              <a:t>The liquidity layer.</a:t>
            </a:r>
            <a:endParaRPr lang="en-US" sz="3497" dirty="0"/>
          </a:p>
        </p:txBody>
      </p:sp>
      <p:sp>
        <p:nvSpPr>
          <p:cNvPr id="4" name="Text 2"/>
          <p:cNvSpPr/>
          <p:nvPr/>
        </p:nvSpPr>
        <p:spPr>
          <a:xfrm>
            <a:off x="603504" y="1920240"/>
            <a:ext cx="5074920" cy="356616"/>
          </a:xfrm>
          <a:prstGeom prst="rect">
            <a:avLst/>
          </a:prstGeom>
          <a:noFill/>
          <a:ln/>
        </p:spPr>
        <p:txBody>
          <a:bodyPr wrap="square" lIns="0" tIns="0" rIns="0" bIns="0" rtlCol="0" anchor="ctr">
            <a:normAutofit/>
          </a:bodyPr>
          <a:lstStyle/>
          <a:p>
            <a:pPr algn="l" indent="0" marL="0">
              <a:buNone/>
            </a:pPr>
            <a:r>
              <a:rPr lang="en-US" sz="1950" b="1" dirty="0">
                <a:solidFill>
                  <a:srgbClr val="C2FF62"/>
                </a:solidFill>
                <a:latin typeface="Inter" pitchFamily="34" charset="0"/>
                <a:ea typeface="Inter" pitchFamily="34" charset="-122"/>
                <a:cs typeface="Inter" pitchFamily="34" charset="-120"/>
              </a:rPr>
              <a:t>Postern DEX / Bloch DEX</a:t>
            </a:r>
            <a:endParaRPr lang="en-US" sz="1950" dirty="0"/>
          </a:p>
        </p:txBody>
      </p:sp>
      <p:sp>
        <p:nvSpPr>
          <p:cNvPr id="5" name="Shape 3"/>
          <p:cNvSpPr/>
          <p:nvPr/>
        </p:nvSpPr>
        <p:spPr>
          <a:xfrm>
            <a:off x="603504" y="2532888"/>
            <a:ext cx="3346704" cy="310896"/>
          </a:xfrm>
          <a:prstGeom prst="roundRect">
            <a:avLst>
              <a:gd name="adj" fmla="val 20588"/>
            </a:avLst>
          </a:prstGeom>
          <a:solidFill>
            <a:srgbClr val="233A1C"/>
          </a:solidFill>
          <a:ln w="7620">
            <a:solidFill>
              <a:srgbClr val="527135"/>
            </a:solidFill>
            <a:prstDash val="solid"/>
          </a:ln>
        </p:spPr>
      </p:sp>
      <p:sp>
        <p:nvSpPr>
          <p:cNvPr id="6" name="Text 4"/>
          <p:cNvSpPr/>
          <p:nvPr/>
        </p:nvSpPr>
        <p:spPr>
          <a:xfrm>
            <a:off x="713232" y="2583180"/>
            <a:ext cx="3127248" cy="201168"/>
          </a:xfrm>
          <a:prstGeom prst="rect">
            <a:avLst/>
          </a:prstGeom>
          <a:noFill/>
          <a:ln/>
        </p:spPr>
        <p:txBody>
          <a:bodyPr wrap="square" lIns="0" tIns="0" rIns="0" bIns="0" rtlCol="0" anchor="ctr">
            <a:normAutofit/>
          </a:bodyPr>
          <a:lstStyle/>
          <a:p>
            <a:pPr algn="l" indent="0" marL="0">
              <a:buNone/>
            </a:pPr>
            <a:r>
              <a:rPr lang="en-US" sz="830" b="1" spc="60" kern="0" dirty="0">
                <a:solidFill>
                  <a:srgbClr val="C2FF62"/>
                </a:solidFill>
                <a:latin typeface="Inter" pitchFamily="34" charset="0"/>
                <a:ea typeface="Inter" pitchFamily="34" charset="-122"/>
                <a:cs typeface="Inter" pitchFamily="34" charset="-120"/>
              </a:rPr>
              <a:t>DEVELOPMENT ENVIRONMENT</a:t>
            </a:r>
            <a:endParaRPr lang="en-US" sz="830" dirty="0"/>
          </a:p>
        </p:txBody>
      </p:sp>
      <p:sp>
        <p:nvSpPr>
          <p:cNvPr id="7" name="Text 5"/>
          <p:cNvSpPr/>
          <p:nvPr/>
        </p:nvSpPr>
        <p:spPr>
          <a:xfrm>
            <a:off x="603504" y="3136392"/>
            <a:ext cx="1545336" cy="310896"/>
          </a:xfrm>
          <a:prstGeom prst="rect">
            <a:avLst/>
          </a:prstGeom>
          <a:noFill/>
          <a:ln/>
        </p:spPr>
        <p:txBody>
          <a:bodyPr wrap="square" lIns="0" tIns="0" rIns="0" bIns="0" rtlCol="0" anchor="ctr">
            <a:normAutofit/>
          </a:bodyPr>
          <a:lstStyle/>
          <a:p>
            <a:pPr algn="l" indent="0" marL="0">
              <a:buNone/>
            </a:pPr>
            <a:r>
              <a:rPr lang="en-US" sz="1560" b="1" dirty="0">
                <a:solidFill>
                  <a:srgbClr val="F7F5EF"/>
                </a:solidFill>
                <a:latin typeface="Inter" pitchFamily="34" charset="0"/>
                <a:ea typeface="Inter" pitchFamily="34" charset="-122"/>
                <a:cs typeface="Inter" pitchFamily="34" charset="-120"/>
              </a:rPr>
              <a:t>Trade</a:t>
            </a:r>
            <a:endParaRPr lang="en-US" sz="1560" dirty="0"/>
          </a:p>
        </p:txBody>
      </p:sp>
      <p:sp>
        <p:nvSpPr>
          <p:cNvPr id="8" name="Text 6"/>
          <p:cNvSpPr/>
          <p:nvPr/>
        </p:nvSpPr>
        <p:spPr>
          <a:xfrm>
            <a:off x="2286000" y="3127248"/>
            <a:ext cx="3200400" cy="630936"/>
          </a:xfrm>
          <a:prstGeom prst="rect">
            <a:avLst/>
          </a:prstGeom>
          <a:noFill/>
          <a:ln/>
        </p:spPr>
        <p:txBody>
          <a:bodyPr wrap="square" lIns="0" tIns="0" rIns="0" bIns="0" rtlCol="0" anchor="ctr">
            <a:normAutofit/>
          </a:bodyPr>
          <a:lstStyle/>
          <a:p>
            <a:pPr algn="l" indent="0" marL="0">
              <a:buNone/>
            </a:pPr>
            <a:r>
              <a:rPr lang="en-US" sz="1250" dirty="0">
                <a:solidFill>
                  <a:srgbClr val="AFB8AF"/>
                </a:solidFill>
                <a:latin typeface="Inter" pitchFamily="34" charset="0"/>
                <a:ea typeface="Inter" pitchFamily="34" charset="-122"/>
                <a:cs typeface="Inter" pitchFamily="34" charset="-120"/>
              </a:rPr>
              <a:t>Route comparison, slippage controls</a:t>
            </a:r>
            <a:endParaRPr lang="en-US" sz="1250" dirty="0"/>
          </a:p>
          <a:p>
            <a:pPr algn="l" indent="0" marL="0">
              <a:buNone/>
            </a:pPr>
            <a:r>
              <a:rPr lang="en-US" sz="1250" dirty="0">
                <a:solidFill>
                  <a:srgbClr val="AFB8AF"/>
                </a:solidFill>
                <a:latin typeface="Inter" pitchFamily="34" charset="0"/>
                <a:ea typeface="Inter" pitchFamily="34" charset="-122"/>
                <a:cs typeface="Inter" pitchFamily="34" charset="-120"/>
              </a:rPr>
              <a:t>and a review before execution.</a:t>
            </a:r>
            <a:endParaRPr lang="en-US" sz="1250" dirty="0"/>
          </a:p>
        </p:txBody>
      </p:sp>
      <p:sp>
        <p:nvSpPr>
          <p:cNvPr id="9" name="Text 7"/>
          <p:cNvSpPr/>
          <p:nvPr/>
        </p:nvSpPr>
        <p:spPr>
          <a:xfrm>
            <a:off x="603504" y="3950208"/>
            <a:ext cx="1545336" cy="310896"/>
          </a:xfrm>
          <a:prstGeom prst="rect">
            <a:avLst/>
          </a:prstGeom>
          <a:noFill/>
          <a:ln/>
        </p:spPr>
        <p:txBody>
          <a:bodyPr wrap="square" lIns="0" tIns="0" rIns="0" bIns="0" rtlCol="0" anchor="ctr">
            <a:normAutofit/>
          </a:bodyPr>
          <a:lstStyle/>
          <a:p>
            <a:pPr algn="l" indent="0" marL="0">
              <a:buNone/>
            </a:pPr>
            <a:r>
              <a:rPr lang="en-US" sz="1560" b="1" dirty="0">
                <a:solidFill>
                  <a:srgbClr val="F7F5EF"/>
                </a:solidFill>
                <a:latin typeface="Inter" pitchFamily="34" charset="0"/>
                <a:ea typeface="Inter" pitchFamily="34" charset="-122"/>
                <a:cs typeface="Inter" pitchFamily="34" charset="-120"/>
              </a:rPr>
              <a:t>Pools</a:t>
            </a:r>
            <a:endParaRPr lang="en-US" sz="1560" dirty="0"/>
          </a:p>
        </p:txBody>
      </p:sp>
      <p:sp>
        <p:nvSpPr>
          <p:cNvPr id="10" name="Text 8"/>
          <p:cNvSpPr/>
          <p:nvPr/>
        </p:nvSpPr>
        <p:spPr>
          <a:xfrm>
            <a:off x="2286000" y="3941064"/>
            <a:ext cx="3200400" cy="630936"/>
          </a:xfrm>
          <a:prstGeom prst="rect">
            <a:avLst/>
          </a:prstGeom>
          <a:noFill/>
          <a:ln/>
        </p:spPr>
        <p:txBody>
          <a:bodyPr wrap="square" lIns="0" tIns="0" rIns="0" bIns="0" rtlCol="0" anchor="ctr">
            <a:normAutofit/>
          </a:bodyPr>
          <a:lstStyle/>
          <a:p>
            <a:pPr algn="l" indent="0" marL="0">
              <a:buNone/>
            </a:pPr>
            <a:r>
              <a:rPr lang="en-US" sz="1250" dirty="0">
                <a:solidFill>
                  <a:srgbClr val="AFB8AF"/>
                </a:solidFill>
                <a:latin typeface="Inter" pitchFamily="34" charset="0"/>
                <a:ea typeface="Inter" pitchFamily="34" charset="-122"/>
                <a:cs typeface="Inter" pitchFamily="34" charset="-120"/>
              </a:rPr>
              <a:t>Pool discovery and liquidity-position</a:t>
            </a:r>
            <a:endParaRPr lang="en-US" sz="1250" dirty="0"/>
          </a:p>
          <a:p>
            <a:pPr algn="l" indent="0" marL="0">
              <a:buNone/>
            </a:pPr>
            <a:r>
              <a:rPr lang="en-US" sz="1250" dirty="0">
                <a:solidFill>
                  <a:srgbClr val="AFB8AF"/>
                </a:solidFill>
                <a:latin typeface="Inter" pitchFamily="34" charset="0"/>
                <a:ea typeface="Inter" pitchFamily="34" charset="-122"/>
                <a:cs typeface="Inter" pitchFamily="34" charset="-120"/>
              </a:rPr>
              <a:t>views in the preview interface.</a:t>
            </a:r>
            <a:endParaRPr lang="en-US" sz="1250" dirty="0"/>
          </a:p>
        </p:txBody>
      </p:sp>
      <p:sp>
        <p:nvSpPr>
          <p:cNvPr id="11" name="Text 9"/>
          <p:cNvSpPr/>
          <p:nvPr/>
        </p:nvSpPr>
        <p:spPr>
          <a:xfrm>
            <a:off x="603504" y="4764024"/>
            <a:ext cx="1545336" cy="310896"/>
          </a:xfrm>
          <a:prstGeom prst="rect">
            <a:avLst/>
          </a:prstGeom>
          <a:noFill/>
          <a:ln/>
        </p:spPr>
        <p:txBody>
          <a:bodyPr wrap="square" lIns="0" tIns="0" rIns="0" bIns="0" rtlCol="0" anchor="ctr">
            <a:normAutofit/>
          </a:bodyPr>
          <a:lstStyle/>
          <a:p>
            <a:pPr algn="l" indent="0" marL="0">
              <a:buNone/>
            </a:pPr>
            <a:r>
              <a:rPr lang="en-US" sz="1560" b="1" dirty="0">
                <a:solidFill>
                  <a:srgbClr val="F7F5EF"/>
                </a:solidFill>
                <a:latin typeface="Inter" pitchFamily="34" charset="0"/>
                <a:ea typeface="Inter" pitchFamily="34" charset="-122"/>
                <a:cs typeface="Inter" pitchFamily="34" charset="-120"/>
              </a:rPr>
              <a:t>Portfolio</a:t>
            </a:r>
            <a:endParaRPr lang="en-US" sz="1560" dirty="0"/>
          </a:p>
        </p:txBody>
      </p:sp>
      <p:sp>
        <p:nvSpPr>
          <p:cNvPr id="12" name="Text 10"/>
          <p:cNvSpPr/>
          <p:nvPr/>
        </p:nvSpPr>
        <p:spPr>
          <a:xfrm>
            <a:off x="2286000" y="4754880"/>
            <a:ext cx="3200400" cy="630936"/>
          </a:xfrm>
          <a:prstGeom prst="rect">
            <a:avLst/>
          </a:prstGeom>
          <a:noFill/>
          <a:ln/>
        </p:spPr>
        <p:txBody>
          <a:bodyPr wrap="square" lIns="0" tIns="0" rIns="0" bIns="0" rtlCol="0" anchor="ctr">
            <a:normAutofit/>
          </a:bodyPr>
          <a:lstStyle/>
          <a:p>
            <a:pPr algn="l" indent="0" marL="0">
              <a:buNone/>
            </a:pPr>
            <a:r>
              <a:rPr lang="en-US" sz="1250" dirty="0">
                <a:solidFill>
                  <a:srgbClr val="AFB8AF"/>
                </a:solidFill>
                <a:latin typeface="Inter" pitchFamily="34" charset="0"/>
                <a:ea typeface="Inter" pitchFamily="34" charset="-122"/>
                <a:cs typeface="Inter" pitchFamily="34" charset="-120"/>
              </a:rPr>
              <a:t>A market workspace for positions</a:t>
            </a:r>
            <a:endParaRPr lang="en-US" sz="1250" dirty="0"/>
          </a:p>
          <a:p>
            <a:pPr algn="l" indent="0" marL="0">
              <a:buNone/>
            </a:pPr>
            <a:r>
              <a:rPr lang="en-US" sz="1250" dirty="0">
                <a:solidFill>
                  <a:srgbClr val="AFB8AF"/>
                </a:solidFill>
                <a:latin typeface="Inter" pitchFamily="34" charset="0"/>
                <a:ea typeface="Inter" pitchFamily="34" charset="-122"/>
                <a:cs typeface="Inter" pitchFamily="34" charset="-120"/>
              </a:rPr>
              <a:t>and activity, shown with sample data.</a:t>
            </a:r>
            <a:endParaRPr lang="en-US" sz="1250" dirty="0"/>
          </a:p>
        </p:txBody>
      </p:sp>
      <p:sp>
        <p:nvSpPr>
          <p:cNvPr id="13" name="Shape 11"/>
          <p:cNvSpPr/>
          <p:nvPr/>
        </p:nvSpPr>
        <p:spPr>
          <a:xfrm>
            <a:off x="6007608" y="950976"/>
            <a:ext cx="5577840" cy="4919472"/>
          </a:xfrm>
          <a:prstGeom prst="roundRect">
            <a:avLst>
              <a:gd name="adj" fmla="val 1301"/>
            </a:avLst>
          </a:prstGeom>
          <a:solidFill>
            <a:srgbClr val="0E1510"/>
          </a:solidFill>
          <a:ln w="7620">
            <a:solidFill>
              <a:srgbClr val="344238"/>
            </a:solidFill>
            <a:prstDash val="solid"/>
          </a:ln>
        </p:spPr>
      </p:sp>
      <p:sp>
        <p:nvSpPr>
          <p:cNvPr id="14" name="Shape 12"/>
          <p:cNvSpPr/>
          <p:nvPr/>
        </p:nvSpPr>
        <p:spPr>
          <a:xfrm>
            <a:off x="6272784" y="1179576"/>
            <a:ext cx="59436" cy="59436"/>
          </a:xfrm>
          <a:prstGeom prst="ellipse">
            <a:avLst/>
          </a:prstGeom>
          <a:solidFill>
            <a:srgbClr val="536354"/>
          </a:solidFill>
          <a:ln w="7620">
            <a:solidFill>
              <a:srgbClr val="536354"/>
            </a:solidFill>
            <a:prstDash val="solid"/>
          </a:ln>
        </p:spPr>
      </p:sp>
      <p:sp>
        <p:nvSpPr>
          <p:cNvPr id="15" name="Shape 13"/>
          <p:cNvSpPr/>
          <p:nvPr/>
        </p:nvSpPr>
        <p:spPr>
          <a:xfrm>
            <a:off x="6419088" y="1179576"/>
            <a:ext cx="59436" cy="59436"/>
          </a:xfrm>
          <a:prstGeom prst="ellipse">
            <a:avLst/>
          </a:prstGeom>
          <a:solidFill>
            <a:srgbClr val="536354"/>
          </a:solidFill>
          <a:ln w="7620">
            <a:solidFill>
              <a:srgbClr val="536354"/>
            </a:solidFill>
            <a:prstDash val="solid"/>
          </a:ln>
        </p:spPr>
      </p:sp>
      <p:sp>
        <p:nvSpPr>
          <p:cNvPr id="16" name="Shape 14"/>
          <p:cNvSpPr/>
          <p:nvPr/>
        </p:nvSpPr>
        <p:spPr>
          <a:xfrm>
            <a:off x="6565392" y="1179576"/>
            <a:ext cx="59436" cy="59436"/>
          </a:xfrm>
          <a:prstGeom prst="ellipse">
            <a:avLst/>
          </a:prstGeom>
          <a:solidFill>
            <a:srgbClr val="536354"/>
          </a:solidFill>
          <a:ln w="7620">
            <a:solidFill>
              <a:srgbClr val="536354"/>
            </a:solidFill>
            <a:prstDash val="solid"/>
          </a:ln>
        </p:spPr>
      </p:sp>
      <p:sp>
        <p:nvSpPr>
          <p:cNvPr id="17" name="Text 15"/>
          <p:cNvSpPr/>
          <p:nvPr/>
        </p:nvSpPr>
        <p:spPr>
          <a:xfrm>
            <a:off x="7123176" y="1097280"/>
            <a:ext cx="4096512" cy="219456"/>
          </a:xfrm>
          <a:prstGeom prst="rect">
            <a:avLst/>
          </a:prstGeom>
          <a:noFill/>
          <a:ln/>
        </p:spPr>
        <p:txBody>
          <a:bodyPr wrap="square" lIns="0" tIns="0" rIns="0" bIns="0" rtlCol="0" anchor="ctr">
            <a:normAutofit/>
          </a:bodyPr>
          <a:lstStyle/>
          <a:p>
            <a:pPr algn="l" indent="0" marL="0">
              <a:buNone/>
            </a:pPr>
            <a:r>
              <a:rPr lang="en-US" sz="800" b="1" spc="165" kern="0" dirty="0">
                <a:solidFill>
                  <a:srgbClr val="AFB8AF"/>
                </a:solidFill>
                <a:latin typeface="Inter" pitchFamily="34" charset="0"/>
                <a:ea typeface="Inter" pitchFamily="34" charset="-122"/>
                <a:cs typeface="Inter" pitchFamily="34" charset="-120"/>
              </a:rPr>
              <a:t>ILLUSTRATIVE PRODUCT VIEW</a:t>
            </a:r>
            <a:endParaRPr lang="en-US" sz="800" dirty="0"/>
          </a:p>
        </p:txBody>
      </p:sp>
      <p:sp>
        <p:nvSpPr>
          <p:cNvPr id="18" name="Shape 16"/>
          <p:cNvSpPr/>
          <p:nvPr/>
        </p:nvSpPr>
        <p:spPr>
          <a:xfrm>
            <a:off x="6025896" y="1527048"/>
            <a:ext cx="5541264" cy="0"/>
          </a:xfrm>
          <a:prstGeom prst="line">
            <a:avLst/>
          </a:prstGeom>
          <a:noFill/>
          <a:ln w="8890">
            <a:solidFill>
              <a:srgbClr val="344238"/>
            </a:solidFill>
            <a:prstDash val="solid"/>
          </a:ln>
        </p:spPr>
      </p:sp>
      <p:sp>
        <p:nvSpPr>
          <p:cNvPr id="19" name="Text 17"/>
          <p:cNvSpPr/>
          <p:nvPr/>
        </p:nvSpPr>
        <p:spPr>
          <a:xfrm>
            <a:off x="6318504" y="1773936"/>
            <a:ext cx="1920240" cy="301752"/>
          </a:xfrm>
          <a:prstGeom prst="rect">
            <a:avLst/>
          </a:prstGeom>
          <a:noFill/>
          <a:ln/>
        </p:spPr>
        <p:txBody>
          <a:bodyPr wrap="square" lIns="0" tIns="0" rIns="0" bIns="0" rtlCol="0" anchor="ctr">
            <a:normAutofit/>
          </a:bodyPr>
          <a:lstStyle/>
          <a:p>
            <a:pPr algn="l" indent="0" marL="0">
              <a:buNone/>
            </a:pPr>
            <a:r>
              <a:rPr lang="en-US" sz="1950" b="1" dirty="0">
                <a:solidFill>
                  <a:srgbClr val="F7F5EF"/>
                </a:solidFill>
                <a:latin typeface="Inter Display" pitchFamily="34" charset="0"/>
                <a:ea typeface="Inter Display" pitchFamily="34" charset="-122"/>
                <a:cs typeface="Inter Display" pitchFamily="34" charset="-120"/>
              </a:rPr>
              <a:t>PosternDEX</a:t>
            </a:r>
            <a:endParaRPr lang="en-US" sz="1950" dirty="0"/>
          </a:p>
        </p:txBody>
      </p:sp>
      <p:sp>
        <p:nvSpPr>
          <p:cNvPr id="20" name="Text 18"/>
          <p:cNvSpPr/>
          <p:nvPr/>
        </p:nvSpPr>
        <p:spPr>
          <a:xfrm>
            <a:off x="8366760" y="1810512"/>
            <a:ext cx="832104" cy="228600"/>
          </a:xfrm>
          <a:prstGeom prst="rect">
            <a:avLst/>
          </a:prstGeom>
          <a:noFill/>
          <a:ln/>
        </p:spPr>
        <p:txBody>
          <a:bodyPr wrap="square" lIns="0" tIns="0" rIns="0" bIns="0" rtlCol="0" anchor="ctr">
            <a:normAutofit/>
          </a:bodyPr>
          <a:lstStyle/>
          <a:p>
            <a:pPr algn="l" indent="0" marL="0">
              <a:buNone/>
            </a:pPr>
            <a:r>
              <a:rPr lang="en-US" sz="990" b="1" dirty="0">
                <a:solidFill>
                  <a:srgbClr val="C2FF62"/>
                </a:solidFill>
                <a:latin typeface="Inter" pitchFamily="34" charset="0"/>
                <a:ea typeface="Inter" pitchFamily="34" charset="-122"/>
                <a:cs typeface="Inter" pitchFamily="34" charset="-120"/>
              </a:rPr>
              <a:t>Trade</a:t>
            </a:r>
            <a:endParaRPr lang="en-US" sz="990" dirty="0"/>
          </a:p>
        </p:txBody>
      </p:sp>
      <p:sp>
        <p:nvSpPr>
          <p:cNvPr id="21" name="Text 19"/>
          <p:cNvSpPr/>
          <p:nvPr/>
        </p:nvSpPr>
        <p:spPr>
          <a:xfrm>
            <a:off x="9244584" y="1810512"/>
            <a:ext cx="832104" cy="228600"/>
          </a:xfrm>
          <a:prstGeom prst="rect">
            <a:avLst/>
          </a:prstGeom>
          <a:noFill/>
          <a:ln/>
        </p:spPr>
        <p:txBody>
          <a:bodyPr wrap="square" lIns="0" tIns="0" rIns="0" bIns="0" rtlCol="0" anchor="ctr">
            <a:normAutofit/>
          </a:bodyPr>
          <a:lstStyle/>
          <a:p>
            <a:pPr algn="l" indent="0" marL="0">
              <a:buNone/>
            </a:pPr>
            <a:r>
              <a:rPr lang="en-US" sz="990" dirty="0">
                <a:solidFill>
                  <a:srgbClr val="AFB8AF"/>
                </a:solidFill>
                <a:latin typeface="Inter" pitchFamily="34" charset="0"/>
                <a:ea typeface="Inter" pitchFamily="34" charset="-122"/>
                <a:cs typeface="Inter" pitchFamily="34" charset="-120"/>
              </a:rPr>
              <a:t>Pools</a:t>
            </a:r>
            <a:endParaRPr lang="en-US" sz="990" dirty="0"/>
          </a:p>
        </p:txBody>
      </p:sp>
      <p:sp>
        <p:nvSpPr>
          <p:cNvPr id="22" name="Text 20"/>
          <p:cNvSpPr/>
          <p:nvPr/>
        </p:nvSpPr>
        <p:spPr>
          <a:xfrm>
            <a:off x="10122408" y="1810512"/>
            <a:ext cx="832104" cy="228600"/>
          </a:xfrm>
          <a:prstGeom prst="rect">
            <a:avLst/>
          </a:prstGeom>
          <a:noFill/>
          <a:ln/>
        </p:spPr>
        <p:txBody>
          <a:bodyPr wrap="square" lIns="0" tIns="0" rIns="0" bIns="0" rtlCol="0" anchor="ctr">
            <a:normAutofit/>
          </a:bodyPr>
          <a:lstStyle/>
          <a:p>
            <a:pPr algn="l" indent="0" marL="0">
              <a:buNone/>
            </a:pPr>
            <a:r>
              <a:rPr lang="en-US" sz="990" dirty="0">
                <a:solidFill>
                  <a:srgbClr val="AFB8AF"/>
                </a:solidFill>
                <a:latin typeface="Inter" pitchFamily="34" charset="0"/>
                <a:ea typeface="Inter" pitchFamily="34" charset="-122"/>
                <a:cs typeface="Inter" pitchFamily="34" charset="-120"/>
              </a:rPr>
              <a:t>Portfolio</a:t>
            </a:r>
            <a:endParaRPr lang="en-US" sz="990" dirty="0"/>
          </a:p>
        </p:txBody>
      </p:sp>
      <p:sp>
        <p:nvSpPr>
          <p:cNvPr id="23" name="Shape 21"/>
          <p:cNvSpPr/>
          <p:nvPr/>
        </p:nvSpPr>
        <p:spPr>
          <a:xfrm>
            <a:off x="6437376" y="2331720"/>
            <a:ext cx="4754880" cy="941832"/>
          </a:xfrm>
          <a:prstGeom prst="roundRect">
            <a:avLst>
              <a:gd name="adj" fmla="val 6796"/>
            </a:avLst>
          </a:prstGeom>
          <a:solidFill>
            <a:srgbClr val="18251A"/>
          </a:solidFill>
          <a:ln w="7620">
            <a:solidFill>
              <a:srgbClr val="344238"/>
            </a:solidFill>
            <a:prstDash val="solid"/>
          </a:ln>
        </p:spPr>
      </p:sp>
      <p:sp>
        <p:nvSpPr>
          <p:cNvPr id="24" name="Text 22"/>
          <p:cNvSpPr/>
          <p:nvPr/>
        </p:nvSpPr>
        <p:spPr>
          <a:xfrm>
            <a:off x="6629400" y="2496312"/>
            <a:ext cx="2286000" cy="219456"/>
          </a:xfrm>
          <a:prstGeom prst="rect">
            <a:avLst/>
          </a:prstGeom>
          <a:noFill/>
          <a:ln/>
        </p:spPr>
        <p:txBody>
          <a:bodyPr wrap="square" lIns="0" tIns="0" rIns="0" bIns="0" rtlCol="0" anchor="ctr">
            <a:normAutofit/>
          </a:bodyPr>
          <a:lstStyle/>
          <a:p>
            <a:pPr algn="l" indent="0" marL="0">
              <a:buNone/>
            </a:pPr>
            <a:r>
              <a:rPr lang="en-US" sz="810" b="1" spc="165" kern="0" dirty="0">
                <a:solidFill>
                  <a:srgbClr val="AFB8AF"/>
                </a:solidFill>
                <a:latin typeface="Inter" pitchFamily="34" charset="0"/>
                <a:ea typeface="Inter" pitchFamily="34" charset="-122"/>
                <a:cs typeface="Inter" pitchFamily="34" charset="-120"/>
              </a:rPr>
              <a:t>YOU PAY</a:t>
            </a:r>
            <a:endParaRPr lang="en-US" sz="810" dirty="0"/>
          </a:p>
        </p:txBody>
      </p:sp>
      <p:sp>
        <p:nvSpPr>
          <p:cNvPr id="25" name="Text 23"/>
          <p:cNvSpPr/>
          <p:nvPr/>
        </p:nvSpPr>
        <p:spPr>
          <a:xfrm>
            <a:off x="6629400" y="2807208"/>
            <a:ext cx="1920240" cy="292608"/>
          </a:xfrm>
          <a:prstGeom prst="rect">
            <a:avLst/>
          </a:prstGeom>
          <a:noFill/>
          <a:ln/>
        </p:spPr>
        <p:txBody>
          <a:bodyPr wrap="square" lIns="0" tIns="0" rIns="0" bIns="0" rtlCol="0" anchor="ctr">
            <a:normAutofit/>
          </a:bodyPr>
          <a:lstStyle/>
          <a:p>
            <a:pPr algn="l" indent="0" marL="0">
              <a:buNone/>
            </a:pPr>
            <a:r>
              <a:rPr lang="en-US" sz="2450" b="1" dirty="0">
                <a:solidFill>
                  <a:srgbClr val="F7F5EF"/>
                </a:solidFill>
                <a:latin typeface="Inter" pitchFamily="34" charset="0"/>
                <a:ea typeface="Inter" pitchFamily="34" charset="-122"/>
                <a:cs typeface="Inter" pitchFamily="34" charset="-120"/>
              </a:rPr>
              <a:t>--</a:t>
            </a:r>
            <a:endParaRPr lang="en-US" sz="2450" dirty="0"/>
          </a:p>
        </p:txBody>
      </p:sp>
      <p:sp>
        <p:nvSpPr>
          <p:cNvPr id="26" name="Text 24"/>
          <p:cNvSpPr/>
          <p:nvPr/>
        </p:nvSpPr>
        <p:spPr>
          <a:xfrm>
            <a:off x="9546336" y="2807208"/>
            <a:ext cx="1353312" cy="292608"/>
          </a:xfrm>
          <a:prstGeom prst="rect">
            <a:avLst/>
          </a:prstGeom>
          <a:noFill/>
          <a:ln/>
        </p:spPr>
        <p:txBody>
          <a:bodyPr wrap="square" lIns="0" tIns="0" rIns="0" bIns="0" rtlCol="0" anchor="ctr">
            <a:normAutofit/>
          </a:bodyPr>
          <a:lstStyle/>
          <a:p>
            <a:pPr algn="r" indent="0" marL="0">
              <a:buNone/>
            </a:pPr>
            <a:r>
              <a:rPr lang="en-US" sz="1350" b="1" dirty="0">
                <a:solidFill>
                  <a:srgbClr val="F7F5EF"/>
                </a:solidFill>
                <a:latin typeface="Inter" pitchFamily="34" charset="0"/>
                <a:ea typeface="Inter" pitchFamily="34" charset="-122"/>
                <a:cs typeface="Inter" pitchFamily="34" charset="-120"/>
              </a:rPr>
              <a:t>Asset A</a:t>
            </a:r>
            <a:endParaRPr lang="en-US" sz="1350" dirty="0"/>
          </a:p>
        </p:txBody>
      </p:sp>
      <p:sp>
        <p:nvSpPr>
          <p:cNvPr id="27" name="Shape 25"/>
          <p:cNvSpPr/>
          <p:nvPr/>
        </p:nvSpPr>
        <p:spPr>
          <a:xfrm>
            <a:off x="6437376" y="3483864"/>
            <a:ext cx="4754880" cy="941832"/>
          </a:xfrm>
          <a:prstGeom prst="roundRect">
            <a:avLst>
              <a:gd name="adj" fmla="val 6796"/>
            </a:avLst>
          </a:prstGeom>
          <a:solidFill>
            <a:srgbClr val="18251A"/>
          </a:solidFill>
          <a:ln w="7620">
            <a:solidFill>
              <a:srgbClr val="344238"/>
            </a:solidFill>
            <a:prstDash val="solid"/>
          </a:ln>
        </p:spPr>
      </p:sp>
      <p:sp>
        <p:nvSpPr>
          <p:cNvPr id="28" name="Text 26"/>
          <p:cNvSpPr/>
          <p:nvPr/>
        </p:nvSpPr>
        <p:spPr>
          <a:xfrm>
            <a:off x="6629400" y="3648456"/>
            <a:ext cx="2286000" cy="219456"/>
          </a:xfrm>
          <a:prstGeom prst="rect">
            <a:avLst/>
          </a:prstGeom>
          <a:noFill/>
          <a:ln/>
        </p:spPr>
        <p:txBody>
          <a:bodyPr wrap="square" lIns="0" tIns="0" rIns="0" bIns="0" rtlCol="0" anchor="ctr">
            <a:normAutofit/>
          </a:bodyPr>
          <a:lstStyle/>
          <a:p>
            <a:pPr algn="l" indent="0" marL="0">
              <a:buNone/>
            </a:pPr>
            <a:r>
              <a:rPr lang="en-US" sz="810" b="1" spc="165" kern="0" dirty="0">
                <a:solidFill>
                  <a:srgbClr val="AFB8AF"/>
                </a:solidFill>
                <a:latin typeface="Inter" pitchFamily="34" charset="0"/>
                <a:ea typeface="Inter" pitchFamily="34" charset="-122"/>
                <a:cs typeface="Inter" pitchFamily="34" charset="-120"/>
              </a:rPr>
              <a:t>YOU RECEIVE</a:t>
            </a:r>
            <a:endParaRPr lang="en-US" sz="810" dirty="0"/>
          </a:p>
        </p:txBody>
      </p:sp>
      <p:sp>
        <p:nvSpPr>
          <p:cNvPr id="29" name="Text 27"/>
          <p:cNvSpPr/>
          <p:nvPr/>
        </p:nvSpPr>
        <p:spPr>
          <a:xfrm>
            <a:off x="6629400" y="3959352"/>
            <a:ext cx="1920240" cy="292608"/>
          </a:xfrm>
          <a:prstGeom prst="rect">
            <a:avLst/>
          </a:prstGeom>
          <a:noFill/>
          <a:ln/>
        </p:spPr>
        <p:txBody>
          <a:bodyPr wrap="square" lIns="0" tIns="0" rIns="0" bIns="0" rtlCol="0" anchor="ctr">
            <a:normAutofit/>
          </a:bodyPr>
          <a:lstStyle/>
          <a:p>
            <a:pPr algn="l" indent="0" marL="0">
              <a:buNone/>
            </a:pPr>
            <a:r>
              <a:rPr lang="en-US" sz="2450" b="1" dirty="0">
                <a:solidFill>
                  <a:srgbClr val="F7F5EF"/>
                </a:solidFill>
                <a:latin typeface="Inter" pitchFamily="34" charset="0"/>
                <a:ea typeface="Inter" pitchFamily="34" charset="-122"/>
                <a:cs typeface="Inter" pitchFamily="34" charset="-120"/>
              </a:rPr>
              <a:t>--</a:t>
            </a:r>
            <a:endParaRPr lang="en-US" sz="2450" dirty="0"/>
          </a:p>
        </p:txBody>
      </p:sp>
      <p:sp>
        <p:nvSpPr>
          <p:cNvPr id="30" name="Text 28"/>
          <p:cNvSpPr/>
          <p:nvPr/>
        </p:nvSpPr>
        <p:spPr>
          <a:xfrm>
            <a:off x="9546336" y="3959352"/>
            <a:ext cx="1353312" cy="292608"/>
          </a:xfrm>
          <a:prstGeom prst="rect">
            <a:avLst/>
          </a:prstGeom>
          <a:noFill/>
          <a:ln/>
        </p:spPr>
        <p:txBody>
          <a:bodyPr wrap="square" lIns="0" tIns="0" rIns="0" bIns="0" rtlCol="0" anchor="ctr">
            <a:normAutofit/>
          </a:bodyPr>
          <a:lstStyle/>
          <a:p>
            <a:pPr algn="r" indent="0" marL="0">
              <a:buNone/>
            </a:pPr>
            <a:r>
              <a:rPr lang="en-US" sz="1350" b="1" dirty="0">
                <a:solidFill>
                  <a:srgbClr val="F7F5EF"/>
                </a:solidFill>
                <a:latin typeface="Inter" pitchFamily="34" charset="0"/>
                <a:ea typeface="Inter" pitchFamily="34" charset="-122"/>
                <a:cs typeface="Inter" pitchFamily="34" charset="-120"/>
              </a:rPr>
              <a:t>Asset B</a:t>
            </a:r>
            <a:endParaRPr lang="en-US" sz="1350" dirty="0"/>
          </a:p>
        </p:txBody>
      </p:sp>
      <p:sp>
        <p:nvSpPr>
          <p:cNvPr id="31" name="Shape 29"/>
          <p:cNvSpPr/>
          <p:nvPr/>
        </p:nvSpPr>
        <p:spPr>
          <a:xfrm>
            <a:off x="6437376" y="4718304"/>
            <a:ext cx="4754880" cy="512064"/>
          </a:xfrm>
          <a:prstGeom prst="roundRect">
            <a:avLst>
              <a:gd name="adj" fmla="val 12500"/>
            </a:avLst>
          </a:prstGeom>
          <a:solidFill>
            <a:srgbClr val="C2FF62"/>
          </a:solidFill>
          <a:ln w="7620">
            <a:solidFill>
              <a:srgbClr val="C2FF62"/>
            </a:solidFill>
            <a:prstDash val="solid"/>
          </a:ln>
        </p:spPr>
      </p:sp>
      <p:sp>
        <p:nvSpPr>
          <p:cNvPr id="32" name="Text 30"/>
          <p:cNvSpPr/>
          <p:nvPr/>
        </p:nvSpPr>
        <p:spPr>
          <a:xfrm>
            <a:off x="6675120" y="4846320"/>
            <a:ext cx="4279392" cy="256032"/>
          </a:xfrm>
          <a:prstGeom prst="rect">
            <a:avLst/>
          </a:prstGeom>
          <a:noFill/>
          <a:ln/>
        </p:spPr>
        <p:txBody>
          <a:bodyPr wrap="square" lIns="0" tIns="0" rIns="0" bIns="0" rtlCol="0" anchor="ctr">
            <a:normAutofit/>
          </a:bodyPr>
          <a:lstStyle/>
          <a:p>
            <a:pPr algn="ctr" indent="0" marL="0">
              <a:buNone/>
            </a:pPr>
            <a:r>
              <a:rPr lang="en-US" sz="1450" b="1" dirty="0">
                <a:solidFill>
                  <a:srgbClr val="101B13"/>
                </a:solidFill>
                <a:latin typeface="Inter" pitchFamily="34" charset="0"/>
                <a:ea typeface="Inter" pitchFamily="34" charset="-122"/>
                <a:cs typeface="Inter" pitchFamily="34" charset="-120"/>
              </a:rPr>
              <a:t>Review trade</a:t>
            </a:r>
            <a:endParaRPr lang="en-US" sz="1450" dirty="0"/>
          </a:p>
        </p:txBody>
      </p:sp>
      <p:sp>
        <p:nvSpPr>
          <p:cNvPr id="33" name="Text 31"/>
          <p:cNvSpPr/>
          <p:nvPr/>
        </p:nvSpPr>
        <p:spPr>
          <a:xfrm>
            <a:off x="6428232" y="5477256"/>
            <a:ext cx="4754880" cy="210312"/>
          </a:xfrm>
          <a:prstGeom prst="rect">
            <a:avLst/>
          </a:prstGeom>
          <a:noFill/>
          <a:ln/>
        </p:spPr>
        <p:txBody>
          <a:bodyPr wrap="square" lIns="0" tIns="0" rIns="0" bIns="0" rtlCol="0" anchor="ctr">
            <a:normAutofit/>
          </a:bodyPr>
          <a:lstStyle/>
          <a:p>
            <a:pPr algn="ctr" indent="0" marL="0">
              <a:buNone/>
            </a:pPr>
            <a:r>
              <a:rPr lang="en-US" sz="850" dirty="0">
                <a:solidFill>
                  <a:srgbClr val="AFB8AF"/>
                </a:solidFill>
                <a:latin typeface="Inter" pitchFamily="34" charset="0"/>
                <a:ea typeface="Inter" pitchFamily="34" charset="-122"/>
                <a:cs typeface="Inter" pitchFamily="34" charset="-120"/>
              </a:rPr>
              <a:t>Concept layout. No live quote or balance is shown.</a:t>
            </a:r>
            <a:endParaRPr lang="en-US" sz="850" dirty="0"/>
          </a:p>
        </p:txBody>
      </p:sp>
      <p:sp>
        <p:nvSpPr>
          <p:cNvPr id="34" name="Shape 32"/>
          <p:cNvSpPr/>
          <p:nvPr/>
        </p:nvSpPr>
        <p:spPr>
          <a:xfrm>
            <a:off x="603504" y="6318504"/>
            <a:ext cx="10984992" cy="0"/>
          </a:xfrm>
          <a:prstGeom prst="line">
            <a:avLst/>
          </a:prstGeom>
          <a:noFill/>
          <a:ln w="8890">
            <a:solidFill>
              <a:srgbClr val="344238"/>
            </a:solidFill>
            <a:prstDash val="solid"/>
          </a:ln>
        </p:spPr>
      </p:sp>
      <p:sp>
        <p:nvSpPr>
          <p:cNvPr id="35" name="Text 33"/>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36" name="Text 34"/>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AFB8AF"/>
                </a:solidFill>
                <a:latin typeface="Inter" pitchFamily="34" charset="0"/>
                <a:ea typeface="Inter" pitchFamily="34" charset="-122"/>
                <a:cs typeface="Inter" pitchFamily="34" charset="-120"/>
              </a:rPr>
              <a:t>Sources [2] [5]</a:t>
            </a:r>
            <a:endParaRPr lang="en-US" sz="760" dirty="0"/>
          </a:p>
        </p:txBody>
      </p:sp>
      <p:sp>
        <p:nvSpPr>
          <p:cNvPr id="37" name="Text 35"/>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7</a:t>
            </a:r>
            <a:endParaRPr lang="en-US" sz="77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FF2E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101B13"/>
                </a:solidFill>
                <a:latin typeface="Inter" pitchFamily="34" charset="0"/>
                <a:ea typeface="Inter" pitchFamily="34" charset="-122"/>
                <a:cs typeface="Inter" pitchFamily="34" charset="-120"/>
              </a:rPr>
              <a:t>02 / CROSS-CHAIN AGGREGATOR</a:t>
            </a:r>
            <a:endParaRPr lang="en-US" sz="960" dirty="0"/>
          </a:p>
        </p:txBody>
      </p:sp>
      <p:sp>
        <p:nvSpPr>
          <p:cNvPr id="3" name="Text 1"/>
          <p:cNvSpPr/>
          <p:nvPr/>
        </p:nvSpPr>
        <p:spPr>
          <a:xfrm>
            <a:off x="603504" y="950976"/>
            <a:ext cx="6400800" cy="1078992"/>
          </a:xfrm>
          <a:prstGeom prst="rect">
            <a:avLst/>
          </a:prstGeom>
          <a:noFill/>
          <a:ln/>
        </p:spPr>
        <p:txBody>
          <a:bodyPr wrap="square" lIns="0" tIns="0" rIns="0" bIns="0" rtlCol="0" anchor="ctr">
            <a:normAutofit/>
          </a:bodyPr>
          <a:lstStyle/>
          <a:p>
            <a:pPr algn="l" indent="0" marL="0">
              <a:buNone/>
            </a:pPr>
            <a:r>
              <a:rPr lang="en-US" sz="3350" b="1" dirty="0">
                <a:solidFill>
                  <a:srgbClr val="101B13"/>
                </a:solidFill>
                <a:latin typeface="Inter Display" pitchFamily="34" charset="0"/>
                <a:ea typeface="Inter Display" pitchFamily="34" charset="-122"/>
                <a:cs typeface="Inter Display" pitchFamily="34" charset="-120"/>
              </a:rPr>
              <a:t>Find a route.</a:t>
            </a:r>
            <a:endParaRPr lang="en-US" sz="3350" dirty="0"/>
          </a:p>
          <a:p>
            <a:pPr algn="l" indent="0" marL="0">
              <a:buNone/>
            </a:pPr>
            <a:r>
              <a:rPr lang="en-US" sz="3350" b="1" dirty="0">
                <a:solidFill>
                  <a:srgbClr val="101B13"/>
                </a:solidFill>
                <a:latin typeface="Inter Display" pitchFamily="34" charset="0"/>
                <a:ea typeface="Inter Display" pitchFamily="34" charset="-122"/>
                <a:cs typeface="Inter Display" pitchFamily="34" charset="-120"/>
              </a:rPr>
              <a:t>Understand the trade-offs.</a:t>
            </a:r>
            <a:endParaRPr lang="en-US" sz="3350" dirty="0"/>
          </a:p>
        </p:txBody>
      </p:sp>
      <p:sp>
        <p:nvSpPr>
          <p:cNvPr id="4" name="Text 2"/>
          <p:cNvSpPr/>
          <p:nvPr/>
        </p:nvSpPr>
        <p:spPr>
          <a:xfrm>
            <a:off x="603504" y="2276856"/>
            <a:ext cx="5724144" cy="667512"/>
          </a:xfrm>
          <a:prstGeom prst="rect">
            <a:avLst/>
          </a:prstGeom>
          <a:noFill/>
          <a:ln/>
        </p:spPr>
        <p:txBody>
          <a:bodyPr wrap="square" lIns="0" tIns="0" rIns="0" bIns="0" rtlCol="0" anchor="ctr">
            <a:normAutofit/>
          </a:bodyPr>
          <a:lstStyle/>
          <a:p>
            <a:pPr algn="l" indent="0" marL="0">
              <a:buNone/>
            </a:pPr>
            <a:r>
              <a:rPr lang="en-US" sz="1680" dirty="0">
                <a:solidFill>
                  <a:srgbClr val="536354"/>
                </a:solidFill>
                <a:latin typeface="Inter" pitchFamily="34" charset="0"/>
                <a:ea typeface="Inter" pitchFamily="34" charset="-122"/>
                <a:cs typeface="Inter" pitchFamily="34" charset="-120"/>
              </a:rPr>
              <a:t>A discovery and coordination layer</a:t>
            </a:r>
            <a:endParaRPr lang="en-US" sz="1680" dirty="0"/>
          </a:p>
          <a:p>
            <a:pPr algn="l" indent="0" marL="0">
              <a:buNone/>
            </a:pPr>
            <a:r>
              <a:rPr lang="en-US" sz="1680" dirty="0">
                <a:solidFill>
                  <a:srgbClr val="536354"/>
                </a:solidFill>
                <a:latin typeface="Inter" pitchFamily="34" charset="0"/>
                <a:ea typeface="Inter" pitchFamily="34" charset="-122"/>
                <a:cs typeface="Inter" pitchFamily="34" charset="-120"/>
              </a:rPr>
              <a:t>across eligible venues and networks.</a:t>
            </a:r>
            <a:endParaRPr lang="en-US" sz="1680" dirty="0"/>
          </a:p>
        </p:txBody>
      </p:sp>
      <p:sp>
        <p:nvSpPr>
          <p:cNvPr id="5" name="Text 3"/>
          <p:cNvSpPr/>
          <p:nvPr/>
        </p:nvSpPr>
        <p:spPr>
          <a:xfrm>
            <a:off x="603504" y="3300984"/>
            <a:ext cx="1719072" cy="310896"/>
          </a:xfrm>
          <a:prstGeom prst="rect">
            <a:avLst/>
          </a:prstGeom>
          <a:noFill/>
          <a:ln/>
        </p:spPr>
        <p:txBody>
          <a:bodyPr wrap="square" lIns="0" tIns="0" rIns="0" bIns="0" rtlCol="0" anchor="ctr">
            <a:normAutofit/>
          </a:bodyPr>
          <a:lstStyle/>
          <a:p>
            <a:pPr algn="l" indent="0" marL="0">
              <a:buNone/>
            </a:pPr>
            <a:r>
              <a:rPr lang="en-US" sz="1650" b="1" dirty="0">
                <a:solidFill>
                  <a:srgbClr val="101B13"/>
                </a:solidFill>
                <a:latin typeface="Inter" pitchFamily="34" charset="0"/>
                <a:ea typeface="Inter" pitchFamily="34" charset="-122"/>
                <a:cs typeface="Inter" pitchFamily="34" charset="-120"/>
              </a:rPr>
              <a:t>Compare</a:t>
            </a:r>
            <a:endParaRPr lang="en-US" sz="1650" dirty="0"/>
          </a:p>
        </p:txBody>
      </p:sp>
      <p:sp>
        <p:nvSpPr>
          <p:cNvPr id="6" name="Text 4"/>
          <p:cNvSpPr/>
          <p:nvPr/>
        </p:nvSpPr>
        <p:spPr>
          <a:xfrm>
            <a:off x="2505456" y="3291840"/>
            <a:ext cx="3191256" cy="557784"/>
          </a:xfrm>
          <a:prstGeom prst="rect">
            <a:avLst/>
          </a:prstGeom>
          <a:noFill/>
          <a:ln/>
        </p:spPr>
        <p:txBody>
          <a:bodyPr wrap="square" lIns="0" tIns="0" rIns="0" bIns="0" rtlCol="0" anchor="ctr">
            <a:normAutofit/>
          </a:bodyPr>
          <a:lstStyle/>
          <a:p>
            <a:pPr algn="l" indent="0" marL="0">
              <a:buNone/>
            </a:pPr>
            <a:r>
              <a:rPr lang="en-US" sz="1310" dirty="0">
                <a:solidFill>
                  <a:srgbClr val="536354"/>
                </a:solidFill>
                <a:latin typeface="Inter" pitchFamily="34" charset="0"/>
                <a:ea typeface="Inter" pitchFamily="34" charset="-122"/>
                <a:cs typeface="Inter" pitchFamily="34" charset="-120"/>
              </a:rPr>
              <a:t>Review candidate routes and the</a:t>
            </a:r>
            <a:endParaRPr lang="en-US" sz="1310" dirty="0"/>
          </a:p>
          <a:p>
            <a:pPr algn="l" indent="0" marL="0">
              <a:buNone/>
            </a:pPr>
            <a:r>
              <a:rPr lang="en-US" sz="1310" dirty="0">
                <a:solidFill>
                  <a:srgbClr val="536354"/>
                </a:solidFill>
                <a:latin typeface="Inter" pitchFamily="34" charset="0"/>
                <a:ea typeface="Inter" pitchFamily="34" charset="-122"/>
                <a:cs typeface="Inter" pitchFamily="34" charset="-120"/>
              </a:rPr>
              <a:t>cost of each stage.</a:t>
            </a:r>
            <a:endParaRPr lang="en-US" sz="1310" dirty="0"/>
          </a:p>
        </p:txBody>
      </p:sp>
      <p:sp>
        <p:nvSpPr>
          <p:cNvPr id="7" name="Text 5"/>
          <p:cNvSpPr/>
          <p:nvPr/>
        </p:nvSpPr>
        <p:spPr>
          <a:xfrm>
            <a:off x="603504" y="4041648"/>
            <a:ext cx="1719072" cy="310896"/>
          </a:xfrm>
          <a:prstGeom prst="rect">
            <a:avLst/>
          </a:prstGeom>
          <a:noFill/>
          <a:ln/>
        </p:spPr>
        <p:txBody>
          <a:bodyPr wrap="square" lIns="0" tIns="0" rIns="0" bIns="0" rtlCol="0" anchor="ctr">
            <a:normAutofit/>
          </a:bodyPr>
          <a:lstStyle/>
          <a:p>
            <a:pPr algn="l" indent="0" marL="0">
              <a:buNone/>
            </a:pPr>
            <a:r>
              <a:rPr lang="en-US" sz="1650" b="1" dirty="0">
                <a:solidFill>
                  <a:srgbClr val="101B13"/>
                </a:solidFill>
                <a:latin typeface="Inter" pitchFamily="34" charset="0"/>
                <a:ea typeface="Inter" pitchFamily="34" charset="-122"/>
                <a:cs typeface="Inter" pitchFamily="34" charset="-120"/>
              </a:rPr>
              <a:t>Explain</a:t>
            </a:r>
            <a:endParaRPr lang="en-US" sz="1650" dirty="0"/>
          </a:p>
        </p:txBody>
      </p:sp>
      <p:sp>
        <p:nvSpPr>
          <p:cNvPr id="8" name="Text 6"/>
          <p:cNvSpPr/>
          <p:nvPr/>
        </p:nvSpPr>
        <p:spPr>
          <a:xfrm>
            <a:off x="2505456" y="4032504"/>
            <a:ext cx="3191256" cy="557784"/>
          </a:xfrm>
          <a:prstGeom prst="rect">
            <a:avLst/>
          </a:prstGeom>
          <a:noFill/>
          <a:ln/>
        </p:spPr>
        <p:txBody>
          <a:bodyPr wrap="square" lIns="0" tIns="0" rIns="0" bIns="0" rtlCol="0" anchor="ctr">
            <a:normAutofit/>
          </a:bodyPr>
          <a:lstStyle/>
          <a:p>
            <a:pPr algn="l" indent="0" marL="0">
              <a:buNone/>
            </a:pPr>
            <a:r>
              <a:rPr lang="en-US" sz="1310" dirty="0">
                <a:solidFill>
                  <a:srgbClr val="536354"/>
                </a:solidFill>
                <a:latin typeface="Inter" pitchFamily="34" charset="0"/>
                <a:ea typeface="Inter" pitchFamily="34" charset="-122"/>
                <a:cs typeface="Inter" pitchFamily="34" charset="-120"/>
              </a:rPr>
              <a:t>Make timing, destination and</a:t>
            </a:r>
            <a:endParaRPr lang="en-US" sz="1310" dirty="0"/>
          </a:p>
          <a:p>
            <a:pPr algn="l" indent="0" marL="0">
              <a:buNone/>
            </a:pPr>
            <a:r>
              <a:rPr lang="en-US" sz="1310" dirty="0">
                <a:solidFill>
                  <a:srgbClr val="536354"/>
                </a:solidFill>
                <a:latin typeface="Inter" pitchFamily="34" charset="0"/>
                <a:ea typeface="Inter" pitchFamily="34" charset="-122"/>
                <a:cs typeface="Inter" pitchFamily="34" charset="-120"/>
              </a:rPr>
              <a:t>trust assumptions visible.</a:t>
            </a:r>
            <a:endParaRPr lang="en-US" sz="1310" dirty="0"/>
          </a:p>
        </p:txBody>
      </p:sp>
      <p:sp>
        <p:nvSpPr>
          <p:cNvPr id="9" name="Text 7"/>
          <p:cNvSpPr/>
          <p:nvPr/>
        </p:nvSpPr>
        <p:spPr>
          <a:xfrm>
            <a:off x="603504" y="4782312"/>
            <a:ext cx="1719072" cy="310896"/>
          </a:xfrm>
          <a:prstGeom prst="rect">
            <a:avLst/>
          </a:prstGeom>
          <a:noFill/>
          <a:ln/>
        </p:spPr>
        <p:txBody>
          <a:bodyPr wrap="square" lIns="0" tIns="0" rIns="0" bIns="0" rtlCol="0" anchor="ctr">
            <a:normAutofit/>
          </a:bodyPr>
          <a:lstStyle/>
          <a:p>
            <a:pPr algn="l" indent="0" marL="0">
              <a:buNone/>
            </a:pPr>
            <a:r>
              <a:rPr lang="en-US" sz="1650" b="1" dirty="0">
                <a:solidFill>
                  <a:srgbClr val="101B13"/>
                </a:solidFill>
                <a:latin typeface="Inter" pitchFamily="34" charset="0"/>
                <a:ea typeface="Inter" pitchFamily="34" charset="-122"/>
                <a:cs typeface="Inter" pitchFamily="34" charset="-120"/>
              </a:rPr>
              <a:t>Coordinate</a:t>
            </a:r>
            <a:endParaRPr lang="en-US" sz="1650" dirty="0"/>
          </a:p>
        </p:txBody>
      </p:sp>
      <p:sp>
        <p:nvSpPr>
          <p:cNvPr id="10" name="Text 8"/>
          <p:cNvSpPr/>
          <p:nvPr/>
        </p:nvSpPr>
        <p:spPr>
          <a:xfrm>
            <a:off x="2505456" y="4773168"/>
            <a:ext cx="3191256" cy="557784"/>
          </a:xfrm>
          <a:prstGeom prst="rect">
            <a:avLst/>
          </a:prstGeom>
          <a:noFill/>
          <a:ln/>
        </p:spPr>
        <p:txBody>
          <a:bodyPr wrap="square" lIns="0" tIns="0" rIns="0" bIns="0" rtlCol="0" anchor="ctr">
            <a:normAutofit/>
          </a:bodyPr>
          <a:lstStyle/>
          <a:p>
            <a:pPr algn="l" indent="0" marL="0">
              <a:buNone/>
            </a:pPr>
            <a:r>
              <a:rPr lang="en-US" sz="1310" dirty="0">
                <a:solidFill>
                  <a:srgbClr val="536354"/>
                </a:solidFill>
                <a:latin typeface="Inter" pitchFamily="34" charset="0"/>
                <a:ea typeface="Inter" pitchFamily="34" charset="-122"/>
                <a:cs typeface="Inter" pitchFamily="34" charset="-120"/>
              </a:rPr>
              <a:t>Guide a deliberate sequence</a:t>
            </a:r>
            <a:endParaRPr lang="en-US" sz="1310" dirty="0"/>
          </a:p>
          <a:p>
            <a:pPr algn="l" indent="0" marL="0">
              <a:buNone/>
            </a:pPr>
            <a:r>
              <a:rPr lang="en-US" sz="1310" dirty="0">
                <a:solidFill>
                  <a:srgbClr val="536354"/>
                </a:solidFill>
                <a:latin typeface="Inter" pitchFamily="34" charset="0"/>
                <a:ea typeface="Inter" pitchFamily="34" charset="-122"/>
                <a:cs typeface="Inter" pitchFamily="34" charset="-120"/>
              </a:rPr>
              <a:t>of user approvals.</a:t>
            </a:r>
            <a:endParaRPr lang="en-US" sz="1310" dirty="0"/>
          </a:p>
        </p:txBody>
      </p:sp>
      <p:sp>
        <p:nvSpPr>
          <p:cNvPr id="11" name="Shape 9"/>
          <p:cNvSpPr/>
          <p:nvPr/>
        </p:nvSpPr>
        <p:spPr>
          <a:xfrm>
            <a:off x="6583680" y="2404872"/>
            <a:ext cx="2962656" cy="310896"/>
          </a:xfrm>
          <a:prstGeom prst="roundRect">
            <a:avLst>
              <a:gd name="adj" fmla="val 20588"/>
            </a:avLst>
          </a:prstGeom>
          <a:solidFill>
            <a:srgbClr val="DDECCB"/>
          </a:solidFill>
          <a:ln w="7620">
            <a:solidFill>
              <a:srgbClr val="B9D997"/>
            </a:solidFill>
            <a:prstDash val="solid"/>
          </a:ln>
        </p:spPr>
      </p:sp>
      <p:sp>
        <p:nvSpPr>
          <p:cNvPr id="12" name="Text 10"/>
          <p:cNvSpPr/>
          <p:nvPr/>
        </p:nvSpPr>
        <p:spPr>
          <a:xfrm>
            <a:off x="6693408" y="2455164"/>
            <a:ext cx="2743200" cy="201168"/>
          </a:xfrm>
          <a:prstGeom prst="rect">
            <a:avLst/>
          </a:prstGeom>
          <a:noFill/>
          <a:ln/>
        </p:spPr>
        <p:txBody>
          <a:bodyPr wrap="square" lIns="0" tIns="0" rIns="0" bIns="0" rtlCol="0" anchor="ctr">
            <a:normAutofit/>
          </a:bodyPr>
          <a:lstStyle/>
          <a:p>
            <a:pPr algn="l" indent="0" marL="0">
              <a:buNone/>
            </a:pPr>
            <a:r>
              <a:rPr lang="en-US" sz="830" b="1" spc="60" kern="0" dirty="0">
                <a:solidFill>
                  <a:srgbClr val="101B13"/>
                </a:solidFill>
                <a:latin typeface="Inter" pitchFamily="34" charset="0"/>
                <a:ea typeface="Inter" pitchFamily="34" charset="-122"/>
                <a:cs typeface="Inter" pitchFamily="34" charset="-120"/>
              </a:rPr>
              <a:t>PRODUCT MANDATE</a:t>
            </a:r>
            <a:endParaRPr lang="en-US" sz="830" dirty="0"/>
          </a:p>
        </p:txBody>
      </p:sp>
      <p:sp>
        <p:nvSpPr>
          <p:cNvPr id="13" name="Text 11"/>
          <p:cNvSpPr/>
          <p:nvPr/>
        </p:nvSpPr>
        <p:spPr>
          <a:xfrm>
            <a:off x="6574536" y="3026664"/>
            <a:ext cx="1389888" cy="219456"/>
          </a:xfrm>
          <a:prstGeom prst="rect">
            <a:avLst/>
          </a:prstGeom>
          <a:noFill/>
          <a:ln/>
        </p:spPr>
        <p:txBody>
          <a:bodyPr wrap="square" lIns="0" tIns="0" rIns="0" bIns="0" rtlCol="0" anchor="ctr">
            <a:normAutofit/>
          </a:bodyPr>
          <a:lstStyle/>
          <a:p>
            <a:pPr algn="l" indent="0" marL="0">
              <a:buNone/>
            </a:pPr>
            <a:r>
              <a:rPr lang="en-US" sz="860" b="1" spc="165" kern="0" dirty="0">
                <a:solidFill>
                  <a:srgbClr val="536354"/>
                </a:solidFill>
                <a:latin typeface="Inter" pitchFamily="34" charset="0"/>
                <a:ea typeface="Inter" pitchFamily="34" charset="-122"/>
                <a:cs typeface="Inter" pitchFamily="34" charset="-120"/>
              </a:rPr>
              <a:t>SOURCE</a:t>
            </a:r>
            <a:endParaRPr lang="en-US" sz="860" dirty="0"/>
          </a:p>
        </p:txBody>
      </p:sp>
      <p:sp>
        <p:nvSpPr>
          <p:cNvPr id="14" name="Text 12"/>
          <p:cNvSpPr/>
          <p:nvPr/>
        </p:nvSpPr>
        <p:spPr>
          <a:xfrm>
            <a:off x="8668512" y="3026664"/>
            <a:ext cx="2743200" cy="219456"/>
          </a:xfrm>
          <a:prstGeom prst="rect">
            <a:avLst/>
          </a:prstGeom>
          <a:noFill/>
          <a:ln/>
        </p:spPr>
        <p:txBody>
          <a:bodyPr wrap="square" lIns="0" tIns="0" rIns="0" bIns="0" rtlCol="0" anchor="ctr">
            <a:normAutofit/>
          </a:bodyPr>
          <a:lstStyle/>
          <a:p>
            <a:pPr algn="l" indent="0" marL="0">
              <a:buNone/>
            </a:pPr>
            <a:r>
              <a:rPr lang="en-US" sz="860" b="1" spc="165" kern="0" dirty="0">
                <a:solidFill>
                  <a:srgbClr val="536354"/>
                </a:solidFill>
                <a:latin typeface="Inter" pitchFamily="34" charset="0"/>
                <a:ea typeface="Inter" pitchFamily="34" charset="-122"/>
                <a:cs typeface="Inter" pitchFamily="34" charset="-120"/>
              </a:rPr>
              <a:t>CANDIDATE PATHS</a:t>
            </a:r>
            <a:endParaRPr lang="en-US" sz="860" dirty="0"/>
          </a:p>
        </p:txBody>
      </p:sp>
      <p:sp>
        <p:nvSpPr>
          <p:cNvPr id="15" name="Shape 13"/>
          <p:cNvSpPr/>
          <p:nvPr/>
        </p:nvSpPr>
        <p:spPr>
          <a:xfrm>
            <a:off x="6574536" y="3886200"/>
            <a:ext cx="1609344" cy="749808"/>
          </a:xfrm>
          <a:prstGeom prst="roundRect">
            <a:avLst>
              <a:gd name="adj" fmla="val 8537"/>
            </a:avLst>
          </a:prstGeom>
          <a:solidFill>
            <a:srgbClr val="101B13"/>
          </a:solidFill>
          <a:ln w="7620">
            <a:solidFill>
              <a:srgbClr val="101B13"/>
            </a:solidFill>
            <a:prstDash val="solid"/>
          </a:ln>
        </p:spPr>
      </p:sp>
      <p:sp>
        <p:nvSpPr>
          <p:cNvPr id="16" name="Text 14"/>
          <p:cNvSpPr/>
          <p:nvPr/>
        </p:nvSpPr>
        <p:spPr>
          <a:xfrm>
            <a:off x="6711696" y="4050792"/>
            <a:ext cx="1335024" cy="393192"/>
          </a:xfrm>
          <a:prstGeom prst="rect">
            <a:avLst/>
          </a:prstGeom>
          <a:noFill/>
          <a:ln/>
        </p:spPr>
        <p:txBody>
          <a:bodyPr wrap="square" lIns="0" tIns="0" rIns="0" bIns="0" rtlCol="0" anchor="ctr">
            <a:normAutofit/>
          </a:bodyPr>
          <a:lstStyle/>
          <a:p>
            <a:pPr algn="ctr" indent="0" marL="0">
              <a:buNone/>
            </a:pPr>
            <a:r>
              <a:rPr lang="en-US" sz="1470" b="1" dirty="0">
                <a:solidFill>
                  <a:srgbClr val="C2FF62"/>
                </a:solidFill>
                <a:latin typeface="Inter" pitchFamily="34" charset="0"/>
                <a:ea typeface="Inter" pitchFamily="34" charset="-122"/>
                <a:cs typeface="Inter" pitchFamily="34" charset="-120"/>
              </a:rPr>
              <a:t>User intent</a:t>
            </a:r>
            <a:endParaRPr lang="en-US" sz="1470" dirty="0"/>
          </a:p>
        </p:txBody>
      </p:sp>
      <p:sp>
        <p:nvSpPr>
          <p:cNvPr id="17" name="Shape 15"/>
          <p:cNvSpPr/>
          <p:nvPr/>
        </p:nvSpPr>
        <p:spPr>
          <a:xfrm>
            <a:off x="8193024" y="4261104"/>
            <a:ext cx="475488" cy="-457200"/>
          </a:xfrm>
          <a:prstGeom prst="line">
            <a:avLst/>
          </a:prstGeom>
          <a:noFill/>
          <a:ln w="8890">
            <a:solidFill>
              <a:srgbClr val="536354"/>
            </a:solidFill>
            <a:prstDash val="solid"/>
          </a:ln>
        </p:spPr>
      </p:sp>
      <p:sp>
        <p:nvSpPr>
          <p:cNvPr id="18" name="Shape 16"/>
          <p:cNvSpPr/>
          <p:nvPr/>
        </p:nvSpPr>
        <p:spPr>
          <a:xfrm>
            <a:off x="8668512" y="3547872"/>
            <a:ext cx="2889504" cy="521208"/>
          </a:xfrm>
          <a:prstGeom prst="roundRect">
            <a:avLst>
              <a:gd name="adj" fmla="val 12281"/>
            </a:avLst>
          </a:prstGeom>
          <a:solidFill>
            <a:srgbClr val="E2E8DA"/>
          </a:solidFill>
          <a:ln w="7620">
            <a:solidFill>
              <a:srgbClr val="D0D9C7"/>
            </a:solidFill>
            <a:prstDash val="solid"/>
          </a:ln>
        </p:spPr>
      </p:sp>
      <p:sp>
        <p:nvSpPr>
          <p:cNvPr id="19" name="Text 17"/>
          <p:cNvSpPr/>
          <p:nvPr/>
        </p:nvSpPr>
        <p:spPr>
          <a:xfrm>
            <a:off x="8842248" y="3666744"/>
            <a:ext cx="2532888" cy="274320"/>
          </a:xfrm>
          <a:prstGeom prst="rect">
            <a:avLst/>
          </a:prstGeom>
          <a:noFill/>
          <a:ln/>
        </p:spPr>
        <p:txBody>
          <a:bodyPr wrap="square" lIns="0" tIns="0" rIns="0" bIns="0" rtlCol="0" anchor="ctr">
            <a:normAutofit/>
          </a:bodyPr>
          <a:lstStyle/>
          <a:p>
            <a:pPr algn="l" indent="0" marL="0">
              <a:buNone/>
            </a:pPr>
            <a:r>
              <a:rPr lang="en-US" sz="1330" b="1" dirty="0">
                <a:solidFill>
                  <a:srgbClr val="101B13"/>
                </a:solidFill>
                <a:latin typeface="Inter" pitchFamily="34" charset="0"/>
                <a:ea typeface="Inter" pitchFamily="34" charset="-122"/>
                <a:cs typeface="Inter" pitchFamily="34" charset="-120"/>
              </a:rPr>
              <a:t>01  Direct swap</a:t>
            </a:r>
            <a:endParaRPr lang="en-US" sz="1330" dirty="0"/>
          </a:p>
        </p:txBody>
      </p:sp>
      <p:sp>
        <p:nvSpPr>
          <p:cNvPr id="20" name="Shape 18"/>
          <p:cNvSpPr/>
          <p:nvPr/>
        </p:nvSpPr>
        <p:spPr>
          <a:xfrm>
            <a:off x="8193024" y="4261104"/>
            <a:ext cx="475488" cy="256032"/>
          </a:xfrm>
          <a:prstGeom prst="line">
            <a:avLst/>
          </a:prstGeom>
          <a:noFill/>
          <a:ln w="8890">
            <a:solidFill>
              <a:srgbClr val="536354"/>
            </a:solidFill>
            <a:prstDash val="solid"/>
          </a:ln>
        </p:spPr>
      </p:sp>
      <p:sp>
        <p:nvSpPr>
          <p:cNvPr id="21" name="Shape 19"/>
          <p:cNvSpPr/>
          <p:nvPr/>
        </p:nvSpPr>
        <p:spPr>
          <a:xfrm>
            <a:off x="8668512" y="4261104"/>
            <a:ext cx="2889504" cy="521208"/>
          </a:xfrm>
          <a:prstGeom prst="roundRect">
            <a:avLst>
              <a:gd name="adj" fmla="val 12281"/>
            </a:avLst>
          </a:prstGeom>
          <a:solidFill>
            <a:srgbClr val="E2E8DA"/>
          </a:solidFill>
          <a:ln w="7620">
            <a:solidFill>
              <a:srgbClr val="D0D9C7"/>
            </a:solidFill>
            <a:prstDash val="solid"/>
          </a:ln>
        </p:spPr>
      </p:sp>
      <p:sp>
        <p:nvSpPr>
          <p:cNvPr id="22" name="Text 20"/>
          <p:cNvSpPr/>
          <p:nvPr/>
        </p:nvSpPr>
        <p:spPr>
          <a:xfrm>
            <a:off x="8842248" y="4379976"/>
            <a:ext cx="2532888" cy="274320"/>
          </a:xfrm>
          <a:prstGeom prst="rect">
            <a:avLst/>
          </a:prstGeom>
          <a:noFill/>
          <a:ln/>
        </p:spPr>
        <p:txBody>
          <a:bodyPr wrap="square" lIns="0" tIns="0" rIns="0" bIns="0" rtlCol="0" anchor="ctr">
            <a:normAutofit/>
          </a:bodyPr>
          <a:lstStyle/>
          <a:p>
            <a:pPr algn="l" indent="0" marL="0">
              <a:buNone/>
            </a:pPr>
            <a:r>
              <a:rPr lang="en-US" sz="1330" b="1" dirty="0">
                <a:solidFill>
                  <a:srgbClr val="101B13"/>
                </a:solidFill>
                <a:latin typeface="Inter" pitchFamily="34" charset="0"/>
                <a:ea typeface="Inter" pitchFamily="34" charset="-122"/>
                <a:cs typeface="Inter" pitchFamily="34" charset="-120"/>
              </a:rPr>
              <a:t>02  Swap + bridge</a:t>
            </a:r>
            <a:endParaRPr lang="en-US" sz="1330" dirty="0"/>
          </a:p>
        </p:txBody>
      </p:sp>
      <p:sp>
        <p:nvSpPr>
          <p:cNvPr id="23" name="Shape 21"/>
          <p:cNvSpPr/>
          <p:nvPr/>
        </p:nvSpPr>
        <p:spPr>
          <a:xfrm>
            <a:off x="8193024" y="4261104"/>
            <a:ext cx="475488" cy="969264"/>
          </a:xfrm>
          <a:prstGeom prst="line">
            <a:avLst/>
          </a:prstGeom>
          <a:noFill/>
          <a:ln w="8890">
            <a:solidFill>
              <a:srgbClr val="536354"/>
            </a:solidFill>
            <a:prstDash val="solid"/>
          </a:ln>
        </p:spPr>
      </p:sp>
      <p:sp>
        <p:nvSpPr>
          <p:cNvPr id="24" name="Shape 22"/>
          <p:cNvSpPr/>
          <p:nvPr/>
        </p:nvSpPr>
        <p:spPr>
          <a:xfrm>
            <a:off x="8668512" y="4974336"/>
            <a:ext cx="2889504" cy="521208"/>
          </a:xfrm>
          <a:prstGeom prst="roundRect">
            <a:avLst>
              <a:gd name="adj" fmla="val 12281"/>
            </a:avLst>
          </a:prstGeom>
          <a:solidFill>
            <a:srgbClr val="E2E8DA"/>
          </a:solidFill>
          <a:ln w="7620">
            <a:solidFill>
              <a:srgbClr val="D0D9C7"/>
            </a:solidFill>
            <a:prstDash val="solid"/>
          </a:ln>
        </p:spPr>
      </p:sp>
      <p:sp>
        <p:nvSpPr>
          <p:cNvPr id="25" name="Text 23"/>
          <p:cNvSpPr/>
          <p:nvPr/>
        </p:nvSpPr>
        <p:spPr>
          <a:xfrm>
            <a:off x="8842248" y="5093208"/>
            <a:ext cx="2532888" cy="274320"/>
          </a:xfrm>
          <a:prstGeom prst="rect">
            <a:avLst/>
          </a:prstGeom>
          <a:noFill/>
          <a:ln/>
        </p:spPr>
        <p:txBody>
          <a:bodyPr wrap="square" lIns="0" tIns="0" rIns="0" bIns="0" rtlCol="0" anchor="ctr">
            <a:normAutofit/>
          </a:bodyPr>
          <a:lstStyle/>
          <a:p>
            <a:pPr algn="l" indent="0" marL="0">
              <a:buNone/>
            </a:pPr>
            <a:r>
              <a:rPr lang="en-US" sz="1330" b="1" dirty="0">
                <a:solidFill>
                  <a:srgbClr val="101B13"/>
                </a:solidFill>
                <a:latin typeface="Inter" pitchFamily="34" charset="0"/>
                <a:ea typeface="Inter" pitchFamily="34" charset="-122"/>
                <a:cs typeface="Inter" pitchFamily="34" charset="-120"/>
              </a:rPr>
              <a:t>03  Alternative venue</a:t>
            </a:r>
            <a:endParaRPr lang="en-US" sz="1330" dirty="0"/>
          </a:p>
        </p:txBody>
      </p:sp>
      <p:sp>
        <p:nvSpPr>
          <p:cNvPr id="26" name="Text 24"/>
          <p:cNvSpPr/>
          <p:nvPr/>
        </p:nvSpPr>
        <p:spPr>
          <a:xfrm>
            <a:off x="6583680" y="5550408"/>
            <a:ext cx="4937760" cy="493776"/>
          </a:xfrm>
          <a:prstGeom prst="rect">
            <a:avLst/>
          </a:prstGeom>
          <a:noFill/>
          <a:ln/>
        </p:spPr>
        <p:txBody>
          <a:bodyPr wrap="square" lIns="0" tIns="0" rIns="0" bIns="0" rtlCol="0" anchor="ctr">
            <a:normAutofit/>
          </a:bodyPr>
          <a:lstStyle/>
          <a:p>
            <a:pPr algn="l" indent="0" marL="0">
              <a:buNone/>
            </a:pPr>
            <a:r>
              <a:rPr lang="en-US" sz="1290" dirty="0">
                <a:solidFill>
                  <a:srgbClr val="536354"/>
                </a:solidFill>
                <a:latin typeface="Inter" pitchFamily="34" charset="0"/>
                <a:ea typeface="Inter" pitchFamily="34" charset="-122"/>
                <a:cs typeface="Inter" pitchFamily="34" charset="-120"/>
              </a:rPr>
              <a:t>Decision support, not a promise</a:t>
            </a:r>
            <a:endParaRPr lang="en-US" sz="1290" dirty="0"/>
          </a:p>
          <a:p>
            <a:pPr algn="l" indent="0" marL="0">
              <a:buNone/>
            </a:pPr>
            <a:r>
              <a:rPr lang="en-US" sz="1290" dirty="0">
                <a:solidFill>
                  <a:srgbClr val="536354"/>
                </a:solidFill>
                <a:latin typeface="Inter" pitchFamily="34" charset="0"/>
                <a:ea typeface="Inter" pitchFamily="34" charset="-122"/>
                <a:cs typeface="Inter" pitchFamily="34" charset="-120"/>
              </a:rPr>
              <a:t>of the best price on every route.</a:t>
            </a:r>
            <a:endParaRPr lang="en-US" sz="1290" dirty="0"/>
          </a:p>
        </p:txBody>
      </p:sp>
      <p:sp>
        <p:nvSpPr>
          <p:cNvPr id="27" name="Shape 25"/>
          <p:cNvSpPr/>
          <p:nvPr/>
        </p:nvSpPr>
        <p:spPr>
          <a:xfrm>
            <a:off x="603504" y="6318504"/>
            <a:ext cx="10984992" cy="0"/>
          </a:xfrm>
          <a:prstGeom prst="line">
            <a:avLst/>
          </a:prstGeom>
          <a:noFill/>
          <a:ln w="8890">
            <a:solidFill>
              <a:srgbClr val="D0D9C7"/>
            </a:solidFill>
            <a:prstDash val="solid"/>
          </a:ln>
        </p:spPr>
      </p:sp>
      <p:sp>
        <p:nvSpPr>
          <p:cNvPr id="28" name="Text 26"/>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536354"/>
                </a:solidFill>
                <a:latin typeface="Inter" pitchFamily="34" charset="0"/>
                <a:ea typeface="Inter" pitchFamily="34" charset="-122"/>
                <a:cs typeface="Inter" pitchFamily="34" charset="-120"/>
              </a:rPr>
              <a:t>BLOCH INC  /  INSTITUTIONAL OVERVIEW</a:t>
            </a:r>
            <a:endParaRPr lang="en-US" sz="770" dirty="0"/>
          </a:p>
        </p:txBody>
      </p:sp>
      <p:sp>
        <p:nvSpPr>
          <p:cNvPr id="29" name="Text 27"/>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536354"/>
                </a:solidFill>
                <a:latin typeface="Inter" pitchFamily="34" charset="0"/>
                <a:ea typeface="Inter" pitchFamily="34" charset="-122"/>
                <a:cs typeface="Inter" pitchFamily="34" charset="-120"/>
              </a:rPr>
              <a:t>8</a:t>
            </a:r>
            <a:endParaRPr lang="en-US" sz="77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03 / WALLET</a:t>
            </a:r>
            <a:endParaRPr lang="en-US" sz="960" dirty="0"/>
          </a:p>
        </p:txBody>
      </p:sp>
      <p:sp>
        <p:nvSpPr>
          <p:cNvPr id="3" name="Text 1"/>
          <p:cNvSpPr/>
          <p:nvPr/>
        </p:nvSpPr>
        <p:spPr>
          <a:xfrm>
            <a:off x="603504" y="960120"/>
            <a:ext cx="5577840" cy="1106424"/>
          </a:xfrm>
          <a:prstGeom prst="rect">
            <a:avLst/>
          </a:prstGeom>
          <a:noFill/>
          <a:ln/>
        </p:spPr>
        <p:txBody>
          <a:bodyPr wrap="square" lIns="0" tIns="0" rIns="0" bIns="0" rtlCol="0" anchor="ctr">
            <a:normAutofit/>
          </a:bodyPr>
          <a:lstStyle/>
          <a:p>
            <a:pPr algn="l" indent="0" marL="0">
              <a:buNone/>
            </a:pPr>
            <a:r>
              <a:rPr lang="en-US" sz="3400" b="1" dirty="0">
                <a:solidFill>
                  <a:srgbClr val="F7F5EF"/>
                </a:solidFill>
                <a:latin typeface="Inter Display" pitchFamily="34" charset="0"/>
                <a:ea typeface="Inter Display" pitchFamily="34" charset="-122"/>
                <a:cs typeface="Inter Display" pitchFamily="34" charset="-120"/>
              </a:rPr>
              <a:t>The user's</a:t>
            </a:r>
            <a:endParaRPr lang="en-US" sz="3400" dirty="0"/>
          </a:p>
          <a:p>
            <a:pPr algn="l" indent="0" marL="0">
              <a:buNone/>
            </a:pPr>
            <a:r>
              <a:rPr lang="en-US" sz="3400" b="1" dirty="0">
                <a:solidFill>
                  <a:srgbClr val="F7F5EF"/>
                </a:solidFill>
                <a:latin typeface="Inter Display" pitchFamily="34" charset="0"/>
                <a:ea typeface="Inter Display" pitchFamily="34" charset="-122"/>
                <a:cs typeface="Inter Display" pitchFamily="34" charset="-120"/>
              </a:rPr>
              <a:t>point of control.</a:t>
            </a:r>
            <a:endParaRPr lang="en-US" sz="3400" dirty="0"/>
          </a:p>
        </p:txBody>
      </p:sp>
      <p:sp>
        <p:nvSpPr>
          <p:cNvPr id="4" name="Text 2"/>
          <p:cNvSpPr/>
          <p:nvPr/>
        </p:nvSpPr>
        <p:spPr>
          <a:xfrm>
            <a:off x="603504" y="2350008"/>
            <a:ext cx="5303520" cy="365760"/>
          </a:xfrm>
          <a:prstGeom prst="rect">
            <a:avLst/>
          </a:prstGeom>
          <a:noFill/>
          <a:ln/>
        </p:spPr>
        <p:txBody>
          <a:bodyPr wrap="square" lIns="0" tIns="0" rIns="0" bIns="0" rtlCol="0" anchor="ctr">
            <a:normAutofit/>
          </a:bodyPr>
          <a:lstStyle/>
          <a:p>
            <a:pPr algn="l" indent="0" marL="0">
              <a:buNone/>
            </a:pPr>
            <a:r>
              <a:rPr lang="en-US" sz="1950" b="1" dirty="0">
                <a:solidFill>
                  <a:srgbClr val="C2FF62"/>
                </a:solidFill>
                <a:latin typeface="Inter" pitchFamily="34" charset="0"/>
                <a:ea typeface="Inter" pitchFamily="34" charset="-122"/>
                <a:cs typeface="Inter" pitchFamily="34" charset="-120"/>
              </a:rPr>
              <a:t>Postern Wallet</a:t>
            </a:r>
            <a:endParaRPr lang="en-US" sz="1950" dirty="0"/>
          </a:p>
        </p:txBody>
      </p:sp>
      <p:sp>
        <p:nvSpPr>
          <p:cNvPr id="5" name="Shape 3"/>
          <p:cNvSpPr/>
          <p:nvPr/>
        </p:nvSpPr>
        <p:spPr>
          <a:xfrm>
            <a:off x="603504" y="2880360"/>
            <a:ext cx="3511296" cy="310896"/>
          </a:xfrm>
          <a:prstGeom prst="roundRect">
            <a:avLst>
              <a:gd name="adj" fmla="val 20588"/>
            </a:avLst>
          </a:prstGeom>
          <a:solidFill>
            <a:srgbClr val="233A1C"/>
          </a:solidFill>
          <a:ln w="7620">
            <a:solidFill>
              <a:srgbClr val="527135"/>
            </a:solidFill>
            <a:prstDash val="solid"/>
          </a:ln>
        </p:spPr>
      </p:sp>
      <p:sp>
        <p:nvSpPr>
          <p:cNvPr id="6" name="Text 4"/>
          <p:cNvSpPr/>
          <p:nvPr/>
        </p:nvSpPr>
        <p:spPr>
          <a:xfrm>
            <a:off x="713232" y="2930652"/>
            <a:ext cx="3291840" cy="201168"/>
          </a:xfrm>
          <a:prstGeom prst="rect">
            <a:avLst/>
          </a:prstGeom>
          <a:noFill/>
          <a:ln/>
        </p:spPr>
        <p:txBody>
          <a:bodyPr wrap="square" lIns="0" tIns="0" rIns="0" bIns="0" rtlCol="0" anchor="ctr">
            <a:normAutofit/>
          </a:bodyPr>
          <a:lstStyle/>
          <a:p>
            <a:pPr algn="l" indent="0" marL="0">
              <a:buNone/>
            </a:pPr>
            <a:r>
              <a:rPr lang="en-US" sz="830" b="1" spc="60" kern="0" dirty="0">
                <a:solidFill>
                  <a:srgbClr val="C2FF62"/>
                </a:solidFill>
                <a:latin typeface="Inter" pitchFamily="34" charset="0"/>
                <a:ea typeface="Inter" pitchFamily="34" charset="-122"/>
                <a:cs typeface="Inter" pitchFamily="34" charset="-120"/>
              </a:rPr>
              <a:t>PUBLISHED AS PUBLIC BETA</a:t>
            </a:r>
            <a:endParaRPr lang="en-US" sz="830" dirty="0"/>
          </a:p>
        </p:txBody>
      </p:sp>
      <p:sp>
        <p:nvSpPr>
          <p:cNvPr id="7" name="Text 5"/>
          <p:cNvSpPr/>
          <p:nvPr/>
        </p:nvSpPr>
        <p:spPr>
          <a:xfrm>
            <a:off x="603504" y="3557016"/>
            <a:ext cx="1837944" cy="329184"/>
          </a:xfrm>
          <a:prstGeom prst="rect">
            <a:avLst/>
          </a:prstGeom>
          <a:noFill/>
          <a:ln/>
        </p:spPr>
        <p:txBody>
          <a:bodyPr wrap="square" lIns="0" tIns="0" rIns="0" bIns="0" rtlCol="0" anchor="ctr">
            <a:normAutofit/>
          </a:bodyPr>
          <a:lstStyle/>
          <a:p>
            <a:pPr algn="l" indent="0" marL="0">
              <a:buNone/>
            </a:pPr>
            <a:r>
              <a:rPr lang="en-US" sz="1480" b="1" dirty="0">
                <a:solidFill>
                  <a:srgbClr val="F7F5EF"/>
                </a:solidFill>
                <a:latin typeface="Inter" pitchFamily="34" charset="0"/>
                <a:ea typeface="Inter" pitchFamily="34" charset="-122"/>
                <a:cs typeface="Inter" pitchFamily="34" charset="-120"/>
              </a:rPr>
              <a:t>Native signing</a:t>
            </a:r>
            <a:endParaRPr lang="en-US" sz="1480" dirty="0"/>
          </a:p>
        </p:txBody>
      </p:sp>
      <p:sp>
        <p:nvSpPr>
          <p:cNvPr id="8" name="Text 6"/>
          <p:cNvSpPr/>
          <p:nvPr/>
        </p:nvSpPr>
        <p:spPr>
          <a:xfrm>
            <a:off x="2578608" y="3547872"/>
            <a:ext cx="3145536" cy="603504"/>
          </a:xfrm>
          <a:prstGeom prst="rect">
            <a:avLst/>
          </a:prstGeom>
          <a:noFill/>
          <a:ln/>
        </p:spPr>
        <p:txBody>
          <a:bodyPr wrap="square" lIns="0" tIns="0" rIns="0" bIns="0" rtlCol="0" anchor="ctr">
            <a:normAutofit/>
          </a:bodyPr>
          <a:lstStyle/>
          <a:p>
            <a:pPr algn="l" indent="0" marL="0">
              <a:buNone/>
            </a:pPr>
            <a:r>
              <a:rPr lang="en-US" sz="1240" dirty="0">
                <a:solidFill>
                  <a:srgbClr val="AFB8AF"/>
                </a:solidFill>
                <a:latin typeface="Inter" pitchFamily="34" charset="0"/>
                <a:ea typeface="Inter" pitchFamily="34" charset="-122"/>
                <a:cs typeface="Inter" pitchFamily="34" charset="-120"/>
              </a:rPr>
              <a:t>Bloch authorization is described as</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happening on the user's device.</a:t>
            </a:r>
            <a:endParaRPr lang="en-US" sz="1240" dirty="0"/>
          </a:p>
        </p:txBody>
      </p:sp>
      <p:sp>
        <p:nvSpPr>
          <p:cNvPr id="9" name="Text 7"/>
          <p:cNvSpPr/>
          <p:nvPr/>
        </p:nvSpPr>
        <p:spPr>
          <a:xfrm>
            <a:off x="603504" y="4306824"/>
            <a:ext cx="1837944" cy="329184"/>
          </a:xfrm>
          <a:prstGeom prst="rect">
            <a:avLst/>
          </a:prstGeom>
          <a:noFill/>
          <a:ln/>
        </p:spPr>
        <p:txBody>
          <a:bodyPr wrap="square" lIns="0" tIns="0" rIns="0" bIns="0" rtlCol="0" anchor="ctr">
            <a:normAutofit/>
          </a:bodyPr>
          <a:lstStyle/>
          <a:p>
            <a:pPr algn="l" indent="0" marL="0">
              <a:buNone/>
            </a:pPr>
            <a:r>
              <a:rPr lang="en-US" sz="1480" b="1" dirty="0">
                <a:solidFill>
                  <a:srgbClr val="F7F5EF"/>
                </a:solidFill>
                <a:latin typeface="Inter" pitchFamily="34" charset="0"/>
                <a:ea typeface="Inter" pitchFamily="34" charset="-122"/>
                <a:cs typeface="Inter" pitchFamily="34" charset="-120"/>
              </a:rPr>
              <a:t>Browser delivery</a:t>
            </a:r>
            <a:endParaRPr lang="en-US" sz="1480" dirty="0"/>
          </a:p>
        </p:txBody>
      </p:sp>
      <p:sp>
        <p:nvSpPr>
          <p:cNvPr id="10" name="Text 8"/>
          <p:cNvSpPr/>
          <p:nvPr/>
        </p:nvSpPr>
        <p:spPr>
          <a:xfrm>
            <a:off x="2578608" y="4297680"/>
            <a:ext cx="3145536" cy="603504"/>
          </a:xfrm>
          <a:prstGeom prst="rect">
            <a:avLst/>
          </a:prstGeom>
          <a:noFill/>
          <a:ln/>
        </p:spPr>
        <p:txBody>
          <a:bodyPr wrap="square" lIns="0" tIns="0" rIns="0" bIns="0" rtlCol="0" anchor="ctr">
            <a:normAutofit/>
          </a:bodyPr>
          <a:lstStyle/>
          <a:p>
            <a:pPr algn="l" indent="0" marL="0">
              <a:buNone/>
            </a:pPr>
            <a:r>
              <a:rPr lang="en-US" sz="1240" dirty="0">
                <a:solidFill>
                  <a:srgbClr val="AFB8AF"/>
                </a:solidFill>
                <a:latin typeface="Inter" pitchFamily="34" charset="0"/>
                <a:ea typeface="Inter" pitchFamily="34" charset="-122"/>
                <a:cs typeface="Inter" pitchFamily="34" charset="-120"/>
              </a:rPr>
              <a:t>A browser-based entry point</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to the native Bloch experience.</a:t>
            </a:r>
            <a:endParaRPr lang="en-US" sz="1240" dirty="0"/>
          </a:p>
        </p:txBody>
      </p:sp>
      <p:sp>
        <p:nvSpPr>
          <p:cNvPr id="11" name="Text 9"/>
          <p:cNvSpPr/>
          <p:nvPr/>
        </p:nvSpPr>
        <p:spPr>
          <a:xfrm>
            <a:off x="603504" y="5056632"/>
            <a:ext cx="1837944" cy="329184"/>
          </a:xfrm>
          <a:prstGeom prst="rect">
            <a:avLst/>
          </a:prstGeom>
          <a:noFill/>
          <a:ln/>
        </p:spPr>
        <p:txBody>
          <a:bodyPr wrap="square" lIns="0" tIns="0" rIns="0" bIns="0" rtlCol="0" anchor="ctr">
            <a:normAutofit/>
          </a:bodyPr>
          <a:lstStyle/>
          <a:p>
            <a:pPr algn="l" indent="0" marL="0">
              <a:buNone/>
            </a:pPr>
            <a:r>
              <a:rPr lang="en-US" sz="1480" b="1" dirty="0">
                <a:solidFill>
                  <a:srgbClr val="F7F5EF"/>
                </a:solidFill>
                <a:latin typeface="Inter" pitchFamily="34" charset="0"/>
                <a:ea typeface="Inter" pitchFamily="34" charset="-122"/>
                <a:cs typeface="Inter" pitchFamily="34" charset="-120"/>
              </a:rPr>
              <a:t>Portfolio vision</a:t>
            </a:r>
            <a:endParaRPr lang="en-US" sz="1480" dirty="0"/>
          </a:p>
        </p:txBody>
      </p:sp>
      <p:sp>
        <p:nvSpPr>
          <p:cNvPr id="12" name="Text 10"/>
          <p:cNvSpPr/>
          <p:nvPr/>
        </p:nvSpPr>
        <p:spPr>
          <a:xfrm>
            <a:off x="2578608" y="5047488"/>
            <a:ext cx="3145536" cy="603504"/>
          </a:xfrm>
          <a:prstGeom prst="rect">
            <a:avLst/>
          </a:prstGeom>
          <a:noFill/>
          <a:ln/>
        </p:spPr>
        <p:txBody>
          <a:bodyPr wrap="square" lIns="0" tIns="0" rIns="0" bIns="0" rtlCol="0" anchor="ctr">
            <a:normAutofit/>
          </a:bodyPr>
          <a:lstStyle/>
          <a:p>
            <a:pPr algn="l" indent="0" marL="0">
              <a:buNone/>
            </a:pPr>
            <a:r>
              <a:rPr lang="en-US" sz="1240" dirty="0">
                <a:solidFill>
                  <a:srgbClr val="AFB8AF"/>
                </a:solidFill>
                <a:latin typeface="Inter" pitchFamily="34" charset="0"/>
                <a:ea typeface="Inter" pitchFamily="34" charset="-122"/>
                <a:cs typeface="Inter" pitchFamily="34" charset="-120"/>
              </a:rPr>
              <a:t>A clear access point for</a:t>
            </a:r>
            <a:endParaRPr lang="en-US" sz="1240" dirty="0"/>
          </a:p>
          <a:p>
            <a:pPr algn="l" indent="0" marL="0">
              <a:buNone/>
            </a:pPr>
            <a:r>
              <a:rPr lang="en-US" sz="1240" dirty="0">
                <a:solidFill>
                  <a:srgbClr val="AFB8AF"/>
                </a:solidFill>
                <a:latin typeface="Inter" pitchFamily="34" charset="0"/>
                <a:ea typeface="Inter" pitchFamily="34" charset="-122"/>
                <a:cs typeface="Inter" pitchFamily="34" charset="-120"/>
              </a:rPr>
              <a:t>connected product journeys.</a:t>
            </a:r>
            <a:endParaRPr lang="en-US" sz="1240" dirty="0"/>
          </a:p>
        </p:txBody>
      </p:sp>
      <p:sp>
        <p:nvSpPr>
          <p:cNvPr id="13" name="Shape 11"/>
          <p:cNvSpPr/>
          <p:nvPr/>
        </p:nvSpPr>
        <p:spPr>
          <a:xfrm>
            <a:off x="6967728" y="987552"/>
            <a:ext cx="3968496" cy="5202936"/>
          </a:xfrm>
          <a:prstGeom prst="roundRect">
            <a:avLst>
              <a:gd name="adj" fmla="val 1613"/>
            </a:avLst>
          </a:prstGeom>
          <a:solidFill>
            <a:srgbClr val="0E1510"/>
          </a:solidFill>
          <a:ln w="7620">
            <a:solidFill>
              <a:srgbClr val="344238"/>
            </a:solidFill>
            <a:prstDash val="solid"/>
          </a:ln>
        </p:spPr>
      </p:sp>
      <p:sp>
        <p:nvSpPr>
          <p:cNvPr id="14" name="Text 12"/>
          <p:cNvSpPr/>
          <p:nvPr/>
        </p:nvSpPr>
        <p:spPr>
          <a:xfrm>
            <a:off x="7296912" y="1344168"/>
            <a:ext cx="3310128" cy="219456"/>
          </a:xfrm>
          <a:prstGeom prst="rect">
            <a:avLst/>
          </a:prstGeom>
          <a:noFill/>
          <a:ln/>
        </p:spPr>
        <p:txBody>
          <a:bodyPr wrap="square" lIns="0" tIns="0" rIns="0" bIns="0" rtlCol="0" anchor="ctr">
            <a:normAutofit/>
          </a:bodyPr>
          <a:lstStyle/>
          <a:p>
            <a:pPr algn="l" indent="0" marL="0">
              <a:buNone/>
            </a:pPr>
            <a:r>
              <a:rPr lang="en-US" sz="890" b="1" spc="165" kern="0" dirty="0">
                <a:solidFill>
                  <a:srgbClr val="C2FF62"/>
                </a:solidFill>
                <a:latin typeface="Inter" pitchFamily="34" charset="0"/>
                <a:ea typeface="Inter" pitchFamily="34" charset="-122"/>
                <a:cs typeface="Inter" pitchFamily="34" charset="-120"/>
              </a:rPr>
              <a:t>POSTERN WALLET</a:t>
            </a:r>
            <a:endParaRPr lang="en-US" sz="890" dirty="0"/>
          </a:p>
        </p:txBody>
      </p:sp>
      <p:sp>
        <p:nvSpPr>
          <p:cNvPr id="15" name="Text 13"/>
          <p:cNvSpPr/>
          <p:nvPr/>
        </p:nvSpPr>
        <p:spPr>
          <a:xfrm>
            <a:off x="7296912" y="1911096"/>
            <a:ext cx="3291840" cy="493776"/>
          </a:xfrm>
          <a:prstGeom prst="rect">
            <a:avLst/>
          </a:prstGeom>
          <a:noFill/>
          <a:ln/>
        </p:spPr>
        <p:txBody>
          <a:bodyPr wrap="square" lIns="0" tIns="0" rIns="0" bIns="0" rtlCol="0" anchor="ctr">
            <a:normAutofit/>
          </a:bodyPr>
          <a:lstStyle/>
          <a:p>
            <a:pPr algn="l" indent="0" marL="0">
              <a:buNone/>
            </a:pPr>
            <a:r>
              <a:rPr lang="en-US" sz="2550" b="1" dirty="0">
                <a:solidFill>
                  <a:srgbClr val="F7F5EF"/>
                </a:solidFill>
                <a:latin typeface="Inter Display" pitchFamily="34" charset="0"/>
                <a:ea typeface="Inter Display" pitchFamily="34" charset="-122"/>
                <a:cs typeface="Inter Display" pitchFamily="34" charset="-120"/>
              </a:rPr>
              <a:t>Your assets</a:t>
            </a:r>
            <a:endParaRPr lang="en-US" sz="2550" dirty="0"/>
          </a:p>
        </p:txBody>
      </p:sp>
      <p:sp>
        <p:nvSpPr>
          <p:cNvPr id="16" name="Text 14"/>
          <p:cNvSpPr/>
          <p:nvPr/>
        </p:nvSpPr>
        <p:spPr>
          <a:xfrm>
            <a:off x="7296912" y="2697480"/>
            <a:ext cx="3310128" cy="219456"/>
          </a:xfrm>
          <a:prstGeom prst="rect">
            <a:avLst/>
          </a:prstGeom>
          <a:noFill/>
          <a:ln/>
        </p:spPr>
        <p:txBody>
          <a:bodyPr wrap="square" lIns="0" tIns="0" rIns="0" bIns="0" rtlCol="0" anchor="ctr">
            <a:normAutofit/>
          </a:bodyPr>
          <a:lstStyle/>
          <a:p>
            <a:pPr algn="l" indent="0" marL="0">
              <a:buNone/>
            </a:pPr>
            <a:r>
              <a:rPr lang="en-US" sz="890" b="1" spc="165" kern="0" dirty="0">
                <a:solidFill>
                  <a:srgbClr val="AFB8AF"/>
                </a:solidFill>
                <a:latin typeface="Inter" pitchFamily="34" charset="0"/>
                <a:ea typeface="Inter" pitchFamily="34" charset="-122"/>
                <a:cs typeface="Inter" pitchFamily="34" charset="-120"/>
              </a:rPr>
              <a:t>BLOCH NATIVE</a:t>
            </a:r>
            <a:endParaRPr lang="en-US" sz="890" dirty="0"/>
          </a:p>
        </p:txBody>
      </p:sp>
      <p:sp>
        <p:nvSpPr>
          <p:cNvPr id="17" name="Text 15"/>
          <p:cNvSpPr/>
          <p:nvPr/>
        </p:nvSpPr>
        <p:spPr>
          <a:xfrm>
            <a:off x="7296912" y="3118104"/>
            <a:ext cx="3291840" cy="621792"/>
          </a:xfrm>
          <a:prstGeom prst="rect">
            <a:avLst/>
          </a:prstGeom>
          <a:noFill/>
          <a:ln/>
        </p:spPr>
        <p:txBody>
          <a:bodyPr wrap="square" lIns="0" tIns="0" rIns="0" bIns="0" rtlCol="0" anchor="ctr">
            <a:normAutofit/>
          </a:bodyPr>
          <a:lstStyle/>
          <a:p>
            <a:pPr algn="l" indent="0" marL="0">
              <a:buNone/>
            </a:pPr>
            <a:r>
              <a:rPr lang="en-US" sz="3150" b="1" dirty="0">
                <a:solidFill>
                  <a:srgbClr val="F7F5EF"/>
                </a:solidFill>
                <a:latin typeface="Inter Display" pitchFamily="34" charset="0"/>
                <a:ea typeface="Inter Display" pitchFamily="34" charset="-122"/>
                <a:cs typeface="Inter Display" pitchFamily="34" charset="-120"/>
              </a:rPr>
              <a:t>-- BLCH</a:t>
            </a:r>
            <a:endParaRPr lang="en-US" sz="3150" dirty="0"/>
          </a:p>
        </p:txBody>
      </p:sp>
      <p:sp>
        <p:nvSpPr>
          <p:cNvPr id="18" name="Shape 16"/>
          <p:cNvSpPr/>
          <p:nvPr/>
        </p:nvSpPr>
        <p:spPr>
          <a:xfrm>
            <a:off x="7306056" y="3959352"/>
            <a:ext cx="1545336" cy="457200"/>
          </a:xfrm>
          <a:prstGeom prst="roundRect">
            <a:avLst>
              <a:gd name="adj" fmla="val 14000"/>
            </a:avLst>
          </a:prstGeom>
          <a:solidFill>
            <a:srgbClr val="C2FF62"/>
          </a:solidFill>
          <a:ln w="7620">
            <a:solidFill>
              <a:srgbClr val="C2FF62"/>
            </a:solidFill>
            <a:prstDash val="solid"/>
          </a:ln>
        </p:spPr>
      </p:sp>
      <p:sp>
        <p:nvSpPr>
          <p:cNvPr id="19" name="Text 17"/>
          <p:cNvSpPr/>
          <p:nvPr/>
        </p:nvSpPr>
        <p:spPr>
          <a:xfrm>
            <a:off x="7370064" y="4059936"/>
            <a:ext cx="1417320" cy="256032"/>
          </a:xfrm>
          <a:prstGeom prst="rect">
            <a:avLst/>
          </a:prstGeom>
          <a:noFill/>
          <a:ln/>
        </p:spPr>
        <p:txBody>
          <a:bodyPr wrap="square" lIns="0" tIns="0" rIns="0" bIns="0" rtlCol="0" anchor="ctr">
            <a:normAutofit/>
          </a:bodyPr>
          <a:lstStyle/>
          <a:p>
            <a:pPr algn="ctr" indent="0" marL="0">
              <a:buNone/>
            </a:pPr>
            <a:r>
              <a:rPr lang="en-US" sz="1320" b="1" dirty="0">
                <a:solidFill>
                  <a:srgbClr val="101B13"/>
                </a:solidFill>
                <a:latin typeface="Inter" pitchFamily="34" charset="0"/>
                <a:ea typeface="Inter" pitchFamily="34" charset="-122"/>
                <a:cs typeface="Inter" pitchFamily="34" charset="-120"/>
              </a:rPr>
              <a:t>Send</a:t>
            </a:r>
            <a:endParaRPr lang="en-US" sz="1320" dirty="0"/>
          </a:p>
        </p:txBody>
      </p:sp>
      <p:sp>
        <p:nvSpPr>
          <p:cNvPr id="20" name="Shape 18"/>
          <p:cNvSpPr/>
          <p:nvPr/>
        </p:nvSpPr>
        <p:spPr>
          <a:xfrm>
            <a:off x="9025128" y="3959352"/>
            <a:ext cx="1545336" cy="457200"/>
          </a:xfrm>
          <a:prstGeom prst="roundRect">
            <a:avLst>
              <a:gd name="adj" fmla="val 14000"/>
            </a:avLst>
          </a:prstGeom>
          <a:solidFill>
            <a:srgbClr val="101912"/>
          </a:solidFill>
          <a:ln w="7620">
            <a:solidFill>
              <a:srgbClr val="344238"/>
            </a:solidFill>
            <a:prstDash val="solid"/>
          </a:ln>
        </p:spPr>
      </p:sp>
      <p:sp>
        <p:nvSpPr>
          <p:cNvPr id="21" name="Text 19"/>
          <p:cNvSpPr/>
          <p:nvPr/>
        </p:nvSpPr>
        <p:spPr>
          <a:xfrm>
            <a:off x="9089136" y="4059936"/>
            <a:ext cx="1417320" cy="256032"/>
          </a:xfrm>
          <a:prstGeom prst="rect">
            <a:avLst/>
          </a:prstGeom>
          <a:noFill/>
          <a:ln/>
        </p:spPr>
        <p:txBody>
          <a:bodyPr wrap="square" lIns="0" tIns="0" rIns="0" bIns="0" rtlCol="0" anchor="ctr">
            <a:normAutofit/>
          </a:bodyPr>
          <a:lstStyle/>
          <a:p>
            <a:pPr algn="ctr" indent="0" marL="0">
              <a:buNone/>
            </a:pPr>
            <a:r>
              <a:rPr lang="en-US" sz="1320" b="1" dirty="0">
                <a:solidFill>
                  <a:srgbClr val="F7F5EF"/>
                </a:solidFill>
                <a:latin typeface="Inter" pitchFamily="34" charset="0"/>
                <a:ea typeface="Inter" pitchFamily="34" charset="-122"/>
                <a:cs typeface="Inter" pitchFamily="34" charset="-120"/>
              </a:rPr>
              <a:t>Receive</a:t>
            </a:r>
            <a:endParaRPr lang="en-US" sz="1320" dirty="0"/>
          </a:p>
        </p:txBody>
      </p:sp>
      <p:sp>
        <p:nvSpPr>
          <p:cNvPr id="22" name="Shape 20"/>
          <p:cNvSpPr/>
          <p:nvPr/>
        </p:nvSpPr>
        <p:spPr>
          <a:xfrm>
            <a:off x="7306056" y="4690872"/>
            <a:ext cx="3291840" cy="0"/>
          </a:xfrm>
          <a:prstGeom prst="line">
            <a:avLst/>
          </a:prstGeom>
          <a:noFill/>
          <a:ln w="8890">
            <a:solidFill>
              <a:srgbClr val="344238"/>
            </a:solidFill>
            <a:prstDash val="solid"/>
          </a:ln>
        </p:spPr>
      </p:sp>
      <p:sp>
        <p:nvSpPr>
          <p:cNvPr id="23" name="Text 21"/>
          <p:cNvSpPr/>
          <p:nvPr/>
        </p:nvSpPr>
        <p:spPr>
          <a:xfrm>
            <a:off x="7306056" y="4919472"/>
            <a:ext cx="3291840" cy="301752"/>
          </a:xfrm>
          <a:prstGeom prst="rect">
            <a:avLst/>
          </a:prstGeom>
          <a:noFill/>
          <a:ln/>
        </p:spPr>
        <p:txBody>
          <a:bodyPr wrap="square" lIns="0" tIns="0" rIns="0" bIns="0" rtlCol="0" anchor="ctr">
            <a:normAutofit/>
          </a:bodyPr>
          <a:lstStyle/>
          <a:p>
            <a:pPr algn="l" indent="0" marL="0">
              <a:buNone/>
            </a:pPr>
            <a:r>
              <a:rPr lang="en-US" sz="1550" b="1" dirty="0">
                <a:solidFill>
                  <a:srgbClr val="F7F5EF"/>
                </a:solidFill>
                <a:latin typeface="Inter" pitchFamily="34" charset="0"/>
                <a:ea typeface="Inter" pitchFamily="34" charset="-122"/>
                <a:cs typeface="Inter" pitchFamily="34" charset="-120"/>
              </a:rPr>
              <a:t>Activity</a:t>
            </a:r>
            <a:endParaRPr lang="en-US" sz="1550" dirty="0"/>
          </a:p>
        </p:txBody>
      </p:sp>
      <p:sp>
        <p:nvSpPr>
          <p:cNvPr id="24" name="Text 22"/>
          <p:cNvSpPr/>
          <p:nvPr/>
        </p:nvSpPr>
        <p:spPr>
          <a:xfrm>
            <a:off x="7306056" y="5413248"/>
            <a:ext cx="3291840" cy="274320"/>
          </a:xfrm>
          <a:prstGeom prst="rect">
            <a:avLst/>
          </a:prstGeom>
          <a:noFill/>
          <a:ln/>
        </p:spPr>
        <p:txBody>
          <a:bodyPr wrap="square" lIns="0" tIns="0" rIns="0" bIns="0" rtlCol="0" anchor="ctr">
            <a:normAutofit/>
          </a:bodyPr>
          <a:lstStyle/>
          <a:p>
            <a:pPr algn="l" indent="0" marL="0">
              <a:buNone/>
            </a:pPr>
            <a:r>
              <a:rPr lang="en-US" sz="1090" dirty="0">
                <a:solidFill>
                  <a:srgbClr val="AFB8AF"/>
                </a:solidFill>
                <a:latin typeface="Inter" pitchFamily="34" charset="0"/>
                <a:ea typeface="Inter" pitchFamily="34" charset="-122"/>
                <a:cs typeface="Inter" pitchFamily="34" charset="-120"/>
              </a:rPr>
              <a:t>No live account connected</a:t>
            </a:r>
            <a:endParaRPr lang="en-US" sz="1090" dirty="0"/>
          </a:p>
        </p:txBody>
      </p:sp>
      <p:sp>
        <p:nvSpPr>
          <p:cNvPr id="25" name="Text 23"/>
          <p:cNvSpPr/>
          <p:nvPr/>
        </p:nvSpPr>
        <p:spPr>
          <a:xfrm>
            <a:off x="6967728" y="5870448"/>
            <a:ext cx="3968496" cy="228600"/>
          </a:xfrm>
          <a:prstGeom prst="rect">
            <a:avLst/>
          </a:prstGeom>
          <a:noFill/>
          <a:ln/>
        </p:spPr>
        <p:txBody>
          <a:bodyPr wrap="square" lIns="0" tIns="0" rIns="0" bIns="0" rtlCol="0" anchor="ctr">
            <a:normAutofit/>
          </a:bodyPr>
          <a:lstStyle/>
          <a:p>
            <a:pPr algn="ctr" indent="0" marL="0">
              <a:buNone/>
            </a:pPr>
            <a:r>
              <a:rPr lang="en-US" sz="900" dirty="0">
                <a:solidFill>
                  <a:srgbClr val="AFB8AF"/>
                </a:solidFill>
                <a:latin typeface="Inter" pitchFamily="34" charset="0"/>
                <a:ea typeface="Inter" pitchFamily="34" charset="-122"/>
                <a:cs typeface="Inter" pitchFamily="34" charset="-120"/>
              </a:rPr>
              <a:t>Illustrative layout, not a live screen.</a:t>
            </a:r>
            <a:endParaRPr lang="en-US" sz="900" dirty="0"/>
          </a:p>
        </p:txBody>
      </p:sp>
      <p:sp>
        <p:nvSpPr>
          <p:cNvPr id="26" name="Shape 24"/>
          <p:cNvSpPr/>
          <p:nvPr/>
        </p:nvSpPr>
        <p:spPr>
          <a:xfrm>
            <a:off x="603504" y="6318504"/>
            <a:ext cx="10984992" cy="0"/>
          </a:xfrm>
          <a:prstGeom prst="line">
            <a:avLst/>
          </a:prstGeom>
          <a:noFill/>
          <a:ln w="8890">
            <a:solidFill>
              <a:srgbClr val="344238"/>
            </a:solidFill>
            <a:prstDash val="solid"/>
          </a:ln>
        </p:spPr>
      </p:sp>
      <p:sp>
        <p:nvSpPr>
          <p:cNvPr id="27" name="Text 25"/>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28" name="Text 26"/>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AFB8AF"/>
                </a:solidFill>
                <a:latin typeface="Inter" pitchFamily="34" charset="0"/>
                <a:ea typeface="Inter" pitchFamily="34" charset="-122"/>
                <a:cs typeface="Inter" pitchFamily="34" charset="-120"/>
              </a:rPr>
              <a:t>Sources [1]</a:t>
            </a:r>
            <a:endParaRPr lang="en-US" sz="760" dirty="0"/>
          </a:p>
        </p:txBody>
      </p:sp>
      <p:sp>
        <p:nvSpPr>
          <p:cNvPr id="29" name="Text 27"/>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9</a:t>
            </a:r>
            <a:endParaRPr lang="en-US" sz="77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04 / BRIDGE</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F7F5EF"/>
                </a:solidFill>
                <a:latin typeface="Inter Display" pitchFamily="34" charset="0"/>
                <a:ea typeface="Inter Display" pitchFamily="34" charset="-122"/>
                <a:cs typeface="Inter Display" pitchFamily="34" charset="-120"/>
              </a:rPr>
              <a:t>Connect networks.</a:t>
            </a:r>
            <a:endParaRPr lang="en-US" sz="3200" dirty="0"/>
          </a:p>
          <a:p>
            <a:pPr algn="l" indent="0" marL="0">
              <a:buNone/>
            </a:pPr>
            <a:r>
              <a:rPr lang="en-US" sz="3200" b="1" dirty="0">
                <a:solidFill>
                  <a:srgbClr val="F7F5EF"/>
                </a:solidFill>
                <a:latin typeface="Inter Display" pitchFamily="34" charset="0"/>
                <a:ea typeface="Inter Display" pitchFamily="34" charset="-122"/>
                <a:cs typeface="Inter Display" pitchFamily="34" charset="-120"/>
              </a:rPr>
              <a:t>Keep trust explicit.</a:t>
            </a:r>
            <a:endParaRPr lang="en-US" sz="3200" dirty="0"/>
          </a:p>
        </p:txBody>
      </p:sp>
      <p:sp>
        <p:nvSpPr>
          <p:cNvPr id="4" name="Text 2"/>
          <p:cNvSpPr/>
          <p:nvPr/>
        </p:nvSpPr>
        <p:spPr>
          <a:xfrm>
            <a:off x="603504" y="2286000"/>
            <a:ext cx="4480560" cy="365760"/>
          </a:xfrm>
          <a:prstGeom prst="rect">
            <a:avLst/>
          </a:prstGeom>
          <a:noFill/>
          <a:ln/>
        </p:spPr>
        <p:txBody>
          <a:bodyPr wrap="square" lIns="0" tIns="0" rIns="0" bIns="0" rtlCol="0" anchor="ctr">
            <a:normAutofit/>
          </a:bodyPr>
          <a:lstStyle/>
          <a:p>
            <a:pPr algn="l" indent="0" marL="0">
              <a:buNone/>
            </a:pPr>
            <a:r>
              <a:rPr lang="en-US" sz="2150" b="1" dirty="0">
                <a:solidFill>
                  <a:srgbClr val="C2FF62"/>
                </a:solidFill>
                <a:latin typeface="Inter Display" pitchFamily="34" charset="0"/>
                <a:ea typeface="Inter Display" pitchFamily="34" charset="-122"/>
                <a:cs typeface="Inter Display" pitchFamily="34" charset="-120"/>
              </a:rPr>
              <a:t>Bloch Bridge</a:t>
            </a:r>
            <a:endParaRPr lang="en-US" sz="2150" dirty="0"/>
          </a:p>
        </p:txBody>
      </p:sp>
      <p:sp>
        <p:nvSpPr>
          <p:cNvPr id="5" name="Shape 3"/>
          <p:cNvSpPr/>
          <p:nvPr/>
        </p:nvSpPr>
        <p:spPr>
          <a:xfrm>
            <a:off x="603504" y="2798064"/>
            <a:ext cx="3657600" cy="310896"/>
          </a:xfrm>
          <a:prstGeom prst="roundRect">
            <a:avLst>
              <a:gd name="adj" fmla="val 20588"/>
            </a:avLst>
          </a:prstGeom>
          <a:solidFill>
            <a:srgbClr val="233A1C"/>
          </a:solidFill>
          <a:ln w="7620">
            <a:solidFill>
              <a:srgbClr val="527135"/>
            </a:solidFill>
            <a:prstDash val="solid"/>
          </a:ln>
        </p:spPr>
      </p:sp>
      <p:sp>
        <p:nvSpPr>
          <p:cNvPr id="6" name="Text 4"/>
          <p:cNvSpPr/>
          <p:nvPr/>
        </p:nvSpPr>
        <p:spPr>
          <a:xfrm>
            <a:off x="713232" y="2848356"/>
            <a:ext cx="3438144" cy="201168"/>
          </a:xfrm>
          <a:prstGeom prst="rect">
            <a:avLst/>
          </a:prstGeom>
          <a:noFill/>
          <a:ln/>
        </p:spPr>
        <p:txBody>
          <a:bodyPr wrap="square" lIns="0" tIns="0" rIns="0" bIns="0" rtlCol="0" anchor="ctr">
            <a:normAutofit/>
          </a:bodyPr>
          <a:lstStyle/>
          <a:p>
            <a:pPr algn="l" indent="0" marL="0">
              <a:buNone/>
            </a:pPr>
            <a:r>
              <a:rPr lang="en-US" sz="830" b="1" spc="60" kern="0" dirty="0">
                <a:solidFill>
                  <a:srgbClr val="C2FF62"/>
                </a:solidFill>
                <a:latin typeface="Inter" pitchFamily="34" charset="0"/>
                <a:ea typeface="Inter" pitchFamily="34" charset="-122"/>
                <a:cs typeface="Inter" pitchFamily="34" charset="-120"/>
              </a:rPr>
              <a:t>QUALIFICATION IN PROGRESS</a:t>
            </a:r>
            <a:endParaRPr lang="en-US" sz="830" dirty="0"/>
          </a:p>
        </p:txBody>
      </p:sp>
      <p:sp>
        <p:nvSpPr>
          <p:cNvPr id="7" name="Text 5"/>
          <p:cNvSpPr/>
          <p:nvPr/>
        </p:nvSpPr>
        <p:spPr>
          <a:xfrm>
            <a:off x="5111496" y="2404872"/>
            <a:ext cx="6455664" cy="722376"/>
          </a:xfrm>
          <a:prstGeom prst="rect">
            <a:avLst/>
          </a:prstGeom>
          <a:noFill/>
          <a:ln/>
        </p:spPr>
        <p:txBody>
          <a:bodyPr wrap="square" lIns="0" tIns="0" rIns="0" bIns="0" rtlCol="0" anchor="ctr">
            <a:normAutofit/>
          </a:bodyPr>
          <a:lstStyle/>
          <a:p>
            <a:pPr algn="l" indent="0" marL="0">
              <a:buNone/>
            </a:pPr>
            <a:r>
              <a:rPr lang="en-US" sz="1490" dirty="0">
                <a:solidFill>
                  <a:srgbClr val="AFB8AF"/>
                </a:solidFill>
                <a:latin typeface="Inter" pitchFamily="34" charset="0"/>
                <a:ea typeface="Inter" pitchFamily="34" charset="-122"/>
                <a:cs typeface="Inter" pitchFamily="34" charset="-120"/>
              </a:rPr>
              <a:t>The initial published route is being qualified.</a:t>
            </a:r>
            <a:endParaRPr lang="en-US" sz="1490" dirty="0"/>
          </a:p>
          <a:p>
            <a:pPr algn="l" indent="0" marL="0">
              <a:buNone/>
            </a:pPr>
            <a:r>
              <a:rPr lang="en-US" sz="1490" dirty="0">
                <a:solidFill>
                  <a:srgbClr val="AFB8AF"/>
                </a:solidFill>
                <a:latin typeface="Inter" pitchFamily="34" charset="0"/>
                <a:ea typeface="Inter" pitchFamily="34" charset="-122"/>
                <a:cs typeface="Inter" pitchFamily="34" charset="-120"/>
              </a:rPr>
              <a:t>Public asset transfers are not enabled.</a:t>
            </a:r>
            <a:endParaRPr lang="en-US" sz="1490" dirty="0"/>
          </a:p>
        </p:txBody>
      </p:sp>
      <p:sp>
        <p:nvSpPr>
          <p:cNvPr id="8" name="Shape 6"/>
          <p:cNvSpPr/>
          <p:nvPr/>
        </p:nvSpPr>
        <p:spPr>
          <a:xfrm>
            <a:off x="603504" y="3758184"/>
            <a:ext cx="3081528" cy="1636776"/>
          </a:xfrm>
          <a:prstGeom prst="roundRect">
            <a:avLst>
              <a:gd name="adj" fmla="val 3911"/>
            </a:avLst>
          </a:prstGeom>
          <a:solidFill>
            <a:srgbClr val="101912"/>
          </a:solidFill>
          <a:ln w="7620">
            <a:solidFill>
              <a:srgbClr val="344238"/>
            </a:solidFill>
            <a:prstDash val="solid"/>
          </a:ln>
        </p:spPr>
      </p:sp>
      <p:sp>
        <p:nvSpPr>
          <p:cNvPr id="9" name="Text 7"/>
          <p:cNvSpPr/>
          <p:nvPr/>
        </p:nvSpPr>
        <p:spPr>
          <a:xfrm>
            <a:off x="786384" y="3950208"/>
            <a:ext cx="2715768" cy="219456"/>
          </a:xfrm>
          <a:prstGeom prst="rect">
            <a:avLst/>
          </a:prstGeom>
          <a:noFill/>
          <a:ln/>
        </p:spPr>
        <p:txBody>
          <a:bodyPr wrap="square" lIns="0" tIns="0" rIns="0" bIns="0" rtlCol="0" anchor="ctr">
            <a:normAutofit/>
          </a:bodyPr>
          <a:lstStyle/>
          <a:p>
            <a:pPr algn="l" indent="0" marL="0">
              <a:buNone/>
            </a:pPr>
            <a:r>
              <a:rPr lang="en-US" sz="850" b="1" spc="165" kern="0" dirty="0">
                <a:solidFill>
                  <a:srgbClr val="AFB8AF"/>
                </a:solidFill>
                <a:latin typeface="Inter" pitchFamily="34" charset="0"/>
                <a:ea typeface="Inter" pitchFamily="34" charset="-122"/>
                <a:cs typeface="Inter" pitchFamily="34" charset="-120"/>
              </a:rPr>
              <a:t>SOURCE NETWORK</a:t>
            </a:r>
            <a:endParaRPr lang="en-US" sz="850" dirty="0"/>
          </a:p>
        </p:txBody>
      </p:sp>
      <p:sp>
        <p:nvSpPr>
          <p:cNvPr id="10" name="Text 8"/>
          <p:cNvSpPr/>
          <p:nvPr/>
        </p:nvSpPr>
        <p:spPr>
          <a:xfrm>
            <a:off x="786384" y="4434840"/>
            <a:ext cx="2715768" cy="493776"/>
          </a:xfrm>
          <a:prstGeom prst="rect">
            <a:avLst/>
          </a:prstGeom>
          <a:noFill/>
          <a:ln/>
        </p:spPr>
        <p:txBody>
          <a:bodyPr wrap="square" lIns="0" tIns="0" rIns="0" bIns="0" rtlCol="0" anchor="ctr">
            <a:normAutofit/>
          </a:bodyPr>
          <a:lstStyle/>
          <a:p>
            <a:pPr algn="l" indent="0" marL="0">
              <a:buNone/>
            </a:pPr>
            <a:r>
              <a:rPr lang="en-US" sz="2600" b="1" dirty="0">
                <a:solidFill>
                  <a:srgbClr val="F7F5EF"/>
                </a:solidFill>
                <a:latin typeface="Inter Display" pitchFamily="34" charset="0"/>
                <a:ea typeface="Inter Display" pitchFamily="34" charset="-122"/>
                <a:cs typeface="Inter Display" pitchFamily="34" charset="-120"/>
              </a:rPr>
              <a:t>Ethereum</a:t>
            </a:r>
            <a:endParaRPr lang="en-US" sz="2600" dirty="0"/>
          </a:p>
        </p:txBody>
      </p:sp>
      <p:sp>
        <p:nvSpPr>
          <p:cNvPr id="11" name="Text 9"/>
          <p:cNvSpPr/>
          <p:nvPr/>
        </p:nvSpPr>
        <p:spPr>
          <a:xfrm>
            <a:off x="786384" y="5065776"/>
            <a:ext cx="2715768" cy="219456"/>
          </a:xfrm>
          <a:prstGeom prst="rect">
            <a:avLst/>
          </a:prstGeom>
          <a:noFill/>
          <a:ln/>
        </p:spPr>
        <p:txBody>
          <a:bodyPr wrap="square" lIns="0" tIns="0" rIns="0" bIns="0" rtlCol="0" anchor="ctr">
            <a:normAutofit/>
          </a:bodyPr>
          <a:lstStyle/>
          <a:p>
            <a:pPr algn="l" indent="0" marL="0">
              <a:buNone/>
            </a:pPr>
            <a:r>
              <a:rPr lang="en-US" sz="1160" dirty="0">
                <a:solidFill>
                  <a:srgbClr val="AFB8AF"/>
                </a:solidFill>
                <a:latin typeface="Inter" pitchFamily="34" charset="0"/>
                <a:ea typeface="Inter" pitchFamily="34" charset="-122"/>
                <a:cs typeface="Inter" pitchFamily="34" charset="-120"/>
              </a:rPr>
              <a:t>USDC</a:t>
            </a:r>
            <a:endParaRPr lang="en-US" sz="1160" dirty="0"/>
          </a:p>
        </p:txBody>
      </p:sp>
      <p:sp>
        <p:nvSpPr>
          <p:cNvPr id="12" name="Shape 10"/>
          <p:cNvSpPr/>
          <p:nvPr/>
        </p:nvSpPr>
        <p:spPr>
          <a:xfrm>
            <a:off x="3794760" y="4599432"/>
            <a:ext cx="658368" cy="0"/>
          </a:xfrm>
          <a:prstGeom prst="line">
            <a:avLst/>
          </a:prstGeom>
          <a:noFill/>
          <a:ln w="15240">
            <a:solidFill>
              <a:srgbClr val="C2FF62"/>
            </a:solidFill>
            <a:prstDash val="solid"/>
            <a:tailEnd type="triangle"/>
          </a:ln>
        </p:spPr>
      </p:sp>
      <p:sp>
        <p:nvSpPr>
          <p:cNvPr id="13" name="Shape 11"/>
          <p:cNvSpPr/>
          <p:nvPr/>
        </p:nvSpPr>
        <p:spPr>
          <a:xfrm>
            <a:off x="4553712" y="3758184"/>
            <a:ext cx="3081528" cy="1636776"/>
          </a:xfrm>
          <a:prstGeom prst="roundRect">
            <a:avLst>
              <a:gd name="adj" fmla="val 3911"/>
            </a:avLst>
          </a:prstGeom>
          <a:solidFill>
            <a:srgbClr val="101912"/>
          </a:solidFill>
          <a:ln w="7620">
            <a:solidFill>
              <a:srgbClr val="344238"/>
            </a:solidFill>
            <a:prstDash val="solid"/>
          </a:ln>
        </p:spPr>
      </p:sp>
      <p:sp>
        <p:nvSpPr>
          <p:cNvPr id="14" name="Text 12"/>
          <p:cNvSpPr/>
          <p:nvPr/>
        </p:nvSpPr>
        <p:spPr>
          <a:xfrm>
            <a:off x="4736592" y="3950208"/>
            <a:ext cx="2715768" cy="219456"/>
          </a:xfrm>
          <a:prstGeom prst="rect">
            <a:avLst/>
          </a:prstGeom>
          <a:noFill/>
          <a:ln/>
        </p:spPr>
        <p:txBody>
          <a:bodyPr wrap="square" lIns="0" tIns="0" rIns="0" bIns="0" rtlCol="0" anchor="ctr">
            <a:normAutofit/>
          </a:bodyPr>
          <a:lstStyle/>
          <a:p>
            <a:pPr algn="l" indent="0" marL="0">
              <a:buNone/>
            </a:pPr>
            <a:r>
              <a:rPr lang="en-US" sz="850" b="1" spc="165" kern="0" dirty="0">
                <a:solidFill>
                  <a:srgbClr val="AFB8AF"/>
                </a:solidFill>
                <a:latin typeface="Inter" pitchFamily="34" charset="0"/>
                <a:ea typeface="Inter" pitchFamily="34" charset="-122"/>
                <a:cs typeface="Inter" pitchFamily="34" charset="-120"/>
              </a:rPr>
              <a:t>VERIFICATION BOUNDARY</a:t>
            </a:r>
            <a:endParaRPr lang="en-US" sz="850" dirty="0"/>
          </a:p>
        </p:txBody>
      </p:sp>
      <p:sp>
        <p:nvSpPr>
          <p:cNvPr id="15" name="Text 13"/>
          <p:cNvSpPr/>
          <p:nvPr/>
        </p:nvSpPr>
        <p:spPr>
          <a:xfrm>
            <a:off x="4736592" y="4434840"/>
            <a:ext cx="2715768" cy="493776"/>
          </a:xfrm>
          <a:prstGeom prst="rect">
            <a:avLst/>
          </a:prstGeom>
          <a:noFill/>
          <a:ln/>
        </p:spPr>
        <p:txBody>
          <a:bodyPr wrap="square" lIns="0" tIns="0" rIns="0" bIns="0" rtlCol="0" anchor="ctr">
            <a:normAutofit/>
          </a:bodyPr>
          <a:lstStyle/>
          <a:p>
            <a:pPr algn="l" indent="0" marL="0">
              <a:buNone/>
            </a:pPr>
            <a:r>
              <a:rPr lang="en-US" sz="1880" b="1" dirty="0">
                <a:solidFill>
                  <a:srgbClr val="F7F5EF"/>
                </a:solidFill>
                <a:latin typeface="Inter Display" pitchFamily="34" charset="0"/>
                <a:ea typeface="Inter Display" pitchFamily="34" charset="-122"/>
                <a:cs typeface="Inter Display" pitchFamily="34" charset="-120"/>
              </a:rPr>
              <a:t>Custody + verification</a:t>
            </a:r>
            <a:endParaRPr lang="en-US" sz="1880" dirty="0"/>
          </a:p>
        </p:txBody>
      </p:sp>
      <p:sp>
        <p:nvSpPr>
          <p:cNvPr id="16" name="Text 14"/>
          <p:cNvSpPr/>
          <p:nvPr/>
        </p:nvSpPr>
        <p:spPr>
          <a:xfrm>
            <a:off x="4736592" y="5065776"/>
            <a:ext cx="2715768" cy="219456"/>
          </a:xfrm>
          <a:prstGeom prst="rect">
            <a:avLst/>
          </a:prstGeom>
          <a:noFill/>
          <a:ln/>
        </p:spPr>
        <p:txBody>
          <a:bodyPr wrap="square" lIns="0" tIns="0" rIns="0" bIns="0" rtlCol="0" anchor="ctr">
            <a:normAutofit/>
          </a:bodyPr>
          <a:lstStyle/>
          <a:p>
            <a:pPr algn="l" indent="0" marL="0">
              <a:buNone/>
            </a:pPr>
            <a:r>
              <a:rPr lang="en-US" sz="1160" dirty="0">
                <a:solidFill>
                  <a:srgbClr val="AFB8AF"/>
                </a:solidFill>
                <a:latin typeface="Inter" pitchFamily="34" charset="0"/>
                <a:ea typeface="Inter" pitchFamily="34" charset="-122"/>
                <a:cs typeface="Inter" pitchFamily="34" charset="-120"/>
              </a:rPr>
              <a:t>Backing, identity and finality</a:t>
            </a:r>
            <a:endParaRPr lang="en-US" sz="1160" dirty="0"/>
          </a:p>
        </p:txBody>
      </p:sp>
      <p:sp>
        <p:nvSpPr>
          <p:cNvPr id="17" name="Shape 15"/>
          <p:cNvSpPr/>
          <p:nvPr/>
        </p:nvSpPr>
        <p:spPr>
          <a:xfrm>
            <a:off x="7744968" y="4599432"/>
            <a:ext cx="658368" cy="0"/>
          </a:xfrm>
          <a:prstGeom prst="line">
            <a:avLst/>
          </a:prstGeom>
          <a:noFill/>
          <a:ln w="15240">
            <a:solidFill>
              <a:srgbClr val="C2FF62"/>
            </a:solidFill>
            <a:prstDash val="solid"/>
            <a:tailEnd type="triangle"/>
          </a:ln>
        </p:spPr>
      </p:sp>
      <p:sp>
        <p:nvSpPr>
          <p:cNvPr id="18" name="Shape 16"/>
          <p:cNvSpPr/>
          <p:nvPr/>
        </p:nvSpPr>
        <p:spPr>
          <a:xfrm>
            <a:off x="8503920" y="3758184"/>
            <a:ext cx="3081528" cy="1636776"/>
          </a:xfrm>
          <a:prstGeom prst="roundRect">
            <a:avLst>
              <a:gd name="adj" fmla="val 3911"/>
            </a:avLst>
          </a:prstGeom>
          <a:solidFill>
            <a:srgbClr val="C2FF62"/>
          </a:solidFill>
          <a:ln w="7620">
            <a:solidFill>
              <a:srgbClr val="C2FF62"/>
            </a:solidFill>
            <a:prstDash val="solid"/>
          </a:ln>
        </p:spPr>
      </p:sp>
      <p:sp>
        <p:nvSpPr>
          <p:cNvPr id="19" name="Text 17"/>
          <p:cNvSpPr/>
          <p:nvPr/>
        </p:nvSpPr>
        <p:spPr>
          <a:xfrm>
            <a:off x="8686800" y="3950208"/>
            <a:ext cx="2715768" cy="219456"/>
          </a:xfrm>
          <a:prstGeom prst="rect">
            <a:avLst/>
          </a:prstGeom>
          <a:noFill/>
          <a:ln/>
        </p:spPr>
        <p:txBody>
          <a:bodyPr wrap="square" lIns="0" tIns="0" rIns="0" bIns="0" rtlCol="0" anchor="ctr">
            <a:normAutofit/>
          </a:bodyPr>
          <a:lstStyle/>
          <a:p>
            <a:pPr algn="l" indent="0" marL="0">
              <a:buNone/>
            </a:pPr>
            <a:r>
              <a:rPr lang="en-US" sz="850" b="1" spc="165" kern="0" dirty="0">
                <a:solidFill>
                  <a:srgbClr val="101B13"/>
                </a:solidFill>
                <a:latin typeface="Inter" pitchFamily="34" charset="0"/>
                <a:ea typeface="Inter" pitchFamily="34" charset="-122"/>
                <a:cs typeface="Inter" pitchFamily="34" charset="-120"/>
              </a:rPr>
              <a:t>NATIVE DESTINATION</a:t>
            </a:r>
            <a:endParaRPr lang="en-US" sz="850" dirty="0"/>
          </a:p>
        </p:txBody>
      </p:sp>
      <p:sp>
        <p:nvSpPr>
          <p:cNvPr id="20" name="Text 18"/>
          <p:cNvSpPr/>
          <p:nvPr/>
        </p:nvSpPr>
        <p:spPr>
          <a:xfrm>
            <a:off x="8686800" y="4434840"/>
            <a:ext cx="2715768" cy="493776"/>
          </a:xfrm>
          <a:prstGeom prst="rect">
            <a:avLst/>
          </a:prstGeom>
          <a:noFill/>
          <a:ln/>
        </p:spPr>
        <p:txBody>
          <a:bodyPr wrap="square" lIns="0" tIns="0" rIns="0" bIns="0" rtlCol="0" anchor="ctr">
            <a:normAutofit/>
          </a:bodyPr>
          <a:lstStyle/>
          <a:p>
            <a:pPr algn="l" indent="0" marL="0">
              <a:buNone/>
            </a:pPr>
            <a:r>
              <a:rPr lang="en-US" sz="2600" b="1" dirty="0">
                <a:solidFill>
                  <a:srgbClr val="101B13"/>
                </a:solidFill>
                <a:latin typeface="Inter Display" pitchFamily="34" charset="0"/>
                <a:ea typeface="Inter Display" pitchFamily="34" charset="-122"/>
                <a:cs typeface="Inter Display" pitchFamily="34" charset="-120"/>
              </a:rPr>
              <a:t>Bloch L1</a:t>
            </a:r>
            <a:endParaRPr lang="en-US" sz="2600" dirty="0"/>
          </a:p>
        </p:txBody>
      </p:sp>
      <p:sp>
        <p:nvSpPr>
          <p:cNvPr id="21" name="Text 19"/>
          <p:cNvSpPr/>
          <p:nvPr/>
        </p:nvSpPr>
        <p:spPr>
          <a:xfrm>
            <a:off x="8686800" y="5065776"/>
            <a:ext cx="2715768" cy="219456"/>
          </a:xfrm>
          <a:prstGeom prst="rect">
            <a:avLst/>
          </a:prstGeom>
          <a:noFill/>
          <a:ln/>
        </p:spPr>
        <p:txBody>
          <a:bodyPr wrap="square" lIns="0" tIns="0" rIns="0" bIns="0" rtlCol="0" anchor="ctr">
            <a:normAutofit/>
          </a:bodyPr>
          <a:lstStyle/>
          <a:p>
            <a:pPr algn="l" indent="0" marL="0">
              <a:buNone/>
            </a:pPr>
            <a:r>
              <a:rPr lang="en-US" sz="1160" dirty="0">
                <a:solidFill>
                  <a:srgbClr val="101B13"/>
                </a:solidFill>
                <a:latin typeface="Inter" pitchFamily="34" charset="0"/>
                <a:ea typeface="Inter" pitchFamily="34" charset="-122"/>
                <a:cs typeface="Inter" pitchFamily="34" charset="-120"/>
              </a:rPr>
              <a:t>bUSDC representation</a:t>
            </a:r>
            <a:endParaRPr lang="en-US" sz="1160" dirty="0"/>
          </a:p>
        </p:txBody>
      </p:sp>
      <p:sp>
        <p:nvSpPr>
          <p:cNvPr id="22" name="Text 20"/>
          <p:cNvSpPr/>
          <p:nvPr/>
        </p:nvSpPr>
        <p:spPr>
          <a:xfrm>
            <a:off x="603504" y="5824728"/>
            <a:ext cx="10927080" cy="274320"/>
          </a:xfrm>
          <a:prstGeom prst="rect">
            <a:avLst/>
          </a:prstGeom>
          <a:noFill/>
          <a:ln/>
        </p:spPr>
        <p:txBody>
          <a:bodyPr wrap="square" lIns="0" tIns="0" rIns="0" bIns="0" rtlCol="0" anchor="ctr">
            <a:normAutofit/>
          </a:bodyPr>
          <a:lstStyle/>
          <a:p>
            <a:pPr algn="l" indent="0" marL="0">
              <a:buNone/>
            </a:pPr>
            <a:r>
              <a:rPr lang="en-US" sz="1250" dirty="0">
                <a:solidFill>
                  <a:srgbClr val="AFB8AF"/>
                </a:solidFill>
                <a:latin typeface="Inter" pitchFamily="34" charset="0"/>
                <a:ea typeface="Inter" pitchFamily="34" charset="-122"/>
                <a:cs typeface="Inter" pitchFamily="34" charset="-120"/>
              </a:rPr>
              <a:t>bUSDC is a bridged representation, not USDC issued directly on Bloch by Circle.</a:t>
            </a:r>
            <a:endParaRPr lang="en-US" sz="1250" dirty="0"/>
          </a:p>
        </p:txBody>
      </p:sp>
      <p:sp>
        <p:nvSpPr>
          <p:cNvPr id="23" name="Shape 21"/>
          <p:cNvSpPr/>
          <p:nvPr/>
        </p:nvSpPr>
        <p:spPr>
          <a:xfrm>
            <a:off x="603504" y="6318504"/>
            <a:ext cx="10984992" cy="0"/>
          </a:xfrm>
          <a:prstGeom prst="line">
            <a:avLst/>
          </a:prstGeom>
          <a:noFill/>
          <a:ln w="8890">
            <a:solidFill>
              <a:srgbClr val="344238"/>
            </a:solidFill>
            <a:prstDash val="solid"/>
          </a:ln>
        </p:spPr>
      </p:sp>
      <p:sp>
        <p:nvSpPr>
          <p:cNvPr id="24" name="Text 22"/>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25" name="Text 23"/>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AFB8AF"/>
                </a:solidFill>
                <a:latin typeface="Inter" pitchFamily="34" charset="0"/>
                <a:ea typeface="Inter" pitchFamily="34" charset="-122"/>
                <a:cs typeface="Inter" pitchFamily="34" charset="-120"/>
              </a:rPr>
              <a:t>Sources [3] [5]</a:t>
            </a:r>
            <a:endParaRPr lang="en-US" sz="760" dirty="0"/>
          </a:p>
        </p:txBody>
      </p:sp>
      <p:sp>
        <p:nvSpPr>
          <p:cNvPr id="26" name="Text 24"/>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10</a:t>
            </a:r>
            <a:endParaRPr lang="en-US" sz="77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C2FF62"/>
        </a:solidFill>
      </p:bgPr>
    </p:bg>
    <p:spTree>
      <p:nvGrpSpPr>
        <p:cNvPr id="1" name=""/>
        <p:cNvGrpSpPr/>
        <p:nvPr/>
      </p:nvGrpSpPr>
      <p:grpSpPr>
        <a:xfrm>
          <a:off x="0" y="0"/>
          <a:ext cx="0" cy="0"/>
          <a:chOff x="0" y="0"/>
          <a:chExt cx="0" cy="0"/>
        </a:xfrm>
      </p:grpSpPr>
      <p:sp>
        <p:nvSpPr>
          <p:cNvPr id="2" name="Text 0"/>
          <p:cNvSpPr/>
          <p:nvPr/>
        </p:nvSpPr>
        <p:spPr>
          <a:xfrm>
            <a:off x="603504" y="438912"/>
            <a:ext cx="758952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101B13"/>
                </a:solidFill>
                <a:latin typeface="Inter" pitchFamily="34" charset="0"/>
                <a:ea typeface="Inter" pitchFamily="34" charset="-122"/>
                <a:cs typeface="Inter" pitchFamily="34" charset="-120"/>
              </a:rPr>
              <a:t>RESEARCH &amp; ENGINEERING</a:t>
            </a:r>
            <a:endParaRPr lang="en-US" sz="960" dirty="0"/>
          </a:p>
        </p:txBody>
      </p:sp>
      <p:sp>
        <p:nvSpPr>
          <p:cNvPr id="3" name="Shape 1"/>
          <p:cNvSpPr/>
          <p:nvPr/>
        </p:nvSpPr>
        <p:spPr>
          <a:xfrm>
            <a:off x="8567928" y="411480"/>
            <a:ext cx="3017520" cy="310896"/>
          </a:xfrm>
          <a:prstGeom prst="roundRect">
            <a:avLst>
              <a:gd name="adj" fmla="val 20588"/>
            </a:avLst>
          </a:prstGeom>
          <a:solidFill>
            <a:srgbClr val="DDECCB"/>
          </a:solidFill>
          <a:ln w="7620">
            <a:solidFill>
              <a:srgbClr val="B9D997"/>
            </a:solidFill>
            <a:prstDash val="solid"/>
          </a:ln>
        </p:spPr>
      </p:sp>
      <p:sp>
        <p:nvSpPr>
          <p:cNvPr id="4" name="Text 2"/>
          <p:cNvSpPr/>
          <p:nvPr/>
        </p:nvSpPr>
        <p:spPr>
          <a:xfrm>
            <a:off x="8677656" y="461772"/>
            <a:ext cx="2798064" cy="201168"/>
          </a:xfrm>
          <a:prstGeom prst="rect">
            <a:avLst/>
          </a:prstGeom>
          <a:noFill/>
          <a:ln/>
        </p:spPr>
        <p:txBody>
          <a:bodyPr wrap="square" lIns="0" tIns="0" rIns="0" bIns="0" rtlCol="0" anchor="ctr">
            <a:normAutofit/>
          </a:bodyPr>
          <a:lstStyle/>
          <a:p>
            <a:pPr algn="l" indent="0" marL="0">
              <a:buNone/>
            </a:pPr>
            <a:r>
              <a:rPr lang="en-US" sz="830" b="1" spc="60" kern="0" dirty="0">
                <a:solidFill>
                  <a:srgbClr val="101B13"/>
                </a:solidFill>
                <a:latin typeface="Inter" pitchFamily="34" charset="0"/>
                <a:ea typeface="Inter" pitchFamily="34" charset="-122"/>
                <a:cs typeface="Inter" pitchFamily="34" charset="-120"/>
              </a:rPr>
              <a:t>MANAGED BY BLOCH INC</a:t>
            </a:r>
            <a:endParaRPr lang="en-US" sz="830" dirty="0"/>
          </a:p>
        </p:txBody>
      </p:sp>
      <p:sp>
        <p:nvSpPr>
          <p:cNvPr id="5" name="Text 3"/>
          <p:cNvSpPr/>
          <p:nvPr/>
        </p:nvSpPr>
        <p:spPr>
          <a:xfrm>
            <a:off x="603504" y="1069848"/>
            <a:ext cx="7754112" cy="877824"/>
          </a:xfrm>
          <a:prstGeom prst="rect">
            <a:avLst/>
          </a:prstGeom>
          <a:noFill/>
          <a:ln/>
        </p:spPr>
        <p:txBody>
          <a:bodyPr wrap="square" lIns="0" tIns="0" rIns="0" bIns="0" rtlCol="0" anchor="ctr">
            <a:normAutofit/>
          </a:bodyPr>
          <a:lstStyle/>
          <a:p>
            <a:pPr algn="l" indent="0" marL="0">
              <a:buNone/>
            </a:pPr>
            <a:r>
              <a:rPr lang="en-US" sz="5000" b="1" dirty="0">
                <a:solidFill>
                  <a:srgbClr val="101B13"/>
                </a:solidFill>
                <a:latin typeface="Inter Display" pitchFamily="34" charset="0"/>
                <a:ea typeface="Inter Display" pitchFamily="34" charset="-122"/>
                <a:cs typeface="Inter Display" pitchFamily="34" charset="-120"/>
              </a:rPr>
              <a:t>Postern Labs</a:t>
            </a:r>
            <a:endParaRPr lang="en-US" sz="5000" dirty="0"/>
          </a:p>
        </p:txBody>
      </p:sp>
      <p:sp>
        <p:nvSpPr>
          <p:cNvPr id="6" name="Text 4"/>
          <p:cNvSpPr/>
          <p:nvPr/>
        </p:nvSpPr>
        <p:spPr>
          <a:xfrm>
            <a:off x="603504" y="2249424"/>
            <a:ext cx="8065008" cy="1042416"/>
          </a:xfrm>
          <a:prstGeom prst="rect">
            <a:avLst/>
          </a:prstGeom>
          <a:noFill/>
          <a:ln/>
        </p:spPr>
        <p:txBody>
          <a:bodyPr wrap="square" lIns="0" tIns="0" rIns="0" bIns="0" rtlCol="0" anchor="ctr">
            <a:normAutofit/>
          </a:bodyPr>
          <a:lstStyle/>
          <a:p>
            <a:pPr algn="l" indent="0" marL="0">
              <a:buNone/>
            </a:pPr>
            <a:r>
              <a:rPr lang="en-US" sz="3280" b="1" dirty="0">
                <a:solidFill>
                  <a:srgbClr val="101B13"/>
                </a:solidFill>
                <a:latin typeface="Inter Display" pitchFamily="34" charset="0"/>
                <a:ea typeface="Inter Display" pitchFamily="34" charset="-122"/>
                <a:cs typeface="Inter Display" pitchFamily="34" charset="-120"/>
              </a:rPr>
              <a:t>Where research becomes</a:t>
            </a:r>
            <a:endParaRPr lang="en-US" sz="3280" dirty="0"/>
          </a:p>
          <a:p>
            <a:pPr algn="l" indent="0" marL="0">
              <a:buNone/>
            </a:pPr>
            <a:r>
              <a:rPr lang="en-US" sz="3280" b="1" dirty="0">
                <a:solidFill>
                  <a:srgbClr val="101B13"/>
                </a:solidFill>
                <a:latin typeface="Inter Display" pitchFamily="34" charset="0"/>
                <a:ea typeface="Inter Display" pitchFamily="34" charset="-122"/>
                <a:cs typeface="Inter Display" pitchFamily="34" charset="-120"/>
              </a:rPr>
              <a:t>product capability.</a:t>
            </a:r>
            <a:endParaRPr lang="en-US" sz="3280" dirty="0"/>
          </a:p>
        </p:txBody>
      </p:sp>
      <p:pic>
        <p:nvPicPr>
          <p:cNvPr id="7"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36386" y="1508760"/>
            <a:ext cx="2334299" cy="2395728"/>
          </a:xfrm>
          <a:prstGeom prst="rect">
            <a:avLst/>
          </a:prstGeom>
        </p:spPr>
      </p:pic>
      <p:sp>
        <p:nvSpPr>
          <p:cNvPr id="8" name="Shape 5"/>
          <p:cNvSpPr/>
          <p:nvPr/>
        </p:nvSpPr>
        <p:spPr>
          <a:xfrm>
            <a:off x="603504" y="4160520"/>
            <a:ext cx="3438144" cy="0"/>
          </a:xfrm>
          <a:prstGeom prst="line">
            <a:avLst/>
          </a:prstGeom>
          <a:noFill/>
          <a:ln w="8890">
            <a:solidFill>
              <a:srgbClr val="92BD54"/>
            </a:solidFill>
            <a:prstDash val="solid"/>
          </a:ln>
        </p:spPr>
      </p:sp>
      <p:sp>
        <p:nvSpPr>
          <p:cNvPr id="9" name="Text 6"/>
          <p:cNvSpPr/>
          <p:nvPr/>
        </p:nvSpPr>
        <p:spPr>
          <a:xfrm>
            <a:off x="603504" y="4434840"/>
            <a:ext cx="3438144" cy="219456"/>
          </a:xfrm>
          <a:prstGeom prst="rect">
            <a:avLst/>
          </a:prstGeom>
          <a:noFill/>
          <a:ln/>
        </p:spPr>
        <p:txBody>
          <a:bodyPr wrap="square" lIns="0" tIns="0" rIns="0" bIns="0" rtlCol="0" anchor="ctr">
            <a:normAutofit/>
          </a:bodyPr>
          <a:lstStyle/>
          <a:p>
            <a:pPr algn="l" indent="0" marL="0">
              <a:buNone/>
            </a:pPr>
            <a:r>
              <a:rPr lang="en-US" sz="890" b="1" spc="165" kern="0" dirty="0">
                <a:solidFill>
                  <a:srgbClr val="101B13"/>
                </a:solidFill>
                <a:latin typeface="Inter" pitchFamily="34" charset="0"/>
                <a:ea typeface="Inter" pitchFamily="34" charset="-122"/>
                <a:cs typeface="Inter" pitchFamily="34" charset="-120"/>
              </a:rPr>
              <a:t>01</a:t>
            </a:r>
            <a:endParaRPr lang="en-US" sz="890" dirty="0"/>
          </a:p>
        </p:txBody>
      </p:sp>
      <p:sp>
        <p:nvSpPr>
          <p:cNvPr id="10" name="Text 7"/>
          <p:cNvSpPr/>
          <p:nvPr/>
        </p:nvSpPr>
        <p:spPr>
          <a:xfrm>
            <a:off x="603504" y="4818888"/>
            <a:ext cx="3438144" cy="694944"/>
          </a:xfrm>
          <a:prstGeom prst="rect">
            <a:avLst/>
          </a:prstGeom>
          <a:noFill/>
          <a:ln/>
        </p:spPr>
        <p:txBody>
          <a:bodyPr wrap="square" lIns="0" tIns="0" rIns="0" bIns="0" rtlCol="0" anchor="ctr">
            <a:normAutofit/>
          </a:bodyPr>
          <a:lstStyle/>
          <a:p>
            <a:pPr algn="l" indent="0" marL="0">
              <a:buNone/>
            </a:pPr>
            <a:r>
              <a:rPr lang="en-US" sz="2150" b="1" dirty="0">
                <a:solidFill>
                  <a:srgbClr val="101B13"/>
                </a:solidFill>
                <a:latin typeface="Inter Display" pitchFamily="34" charset="0"/>
                <a:ea typeface="Inter Display" pitchFamily="34" charset="-122"/>
                <a:cs typeface="Inter Display" pitchFamily="34" charset="-120"/>
              </a:rPr>
              <a:t>Post-quantum</a:t>
            </a:r>
            <a:endParaRPr lang="en-US" sz="2150" dirty="0"/>
          </a:p>
          <a:p>
            <a:pPr algn="l" indent="0" marL="0">
              <a:buNone/>
            </a:pPr>
            <a:r>
              <a:rPr lang="en-US" sz="2150" b="1" dirty="0">
                <a:solidFill>
                  <a:srgbClr val="101B13"/>
                </a:solidFill>
                <a:latin typeface="Inter Display" pitchFamily="34" charset="0"/>
                <a:ea typeface="Inter Display" pitchFamily="34" charset="-122"/>
                <a:cs typeface="Inter Display" pitchFamily="34" charset="-120"/>
              </a:rPr>
              <a:t>authorization</a:t>
            </a:r>
            <a:endParaRPr lang="en-US" sz="2150" dirty="0"/>
          </a:p>
        </p:txBody>
      </p:sp>
      <p:sp>
        <p:nvSpPr>
          <p:cNvPr id="11" name="Text 8"/>
          <p:cNvSpPr/>
          <p:nvPr/>
        </p:nvSpPr>
        <p:spPr>
          <a:xfrm>
            <a:off x="603504" y="5696712"/>
            <a:ext cx="3438144" cy="411480"/>
          </a:xfrm>
          <a:prstGeom prst="rect">
            <a:avLst/>
          </a:prstGeom>
          <a:noFill/>
          <a:ln/>
        </p:spPr>
        <p:txBody>
          <a:bodyPr wrap="square" lIns="0" tIns="0" rIns="0" bIns="0" rtlCol="0" anchor="ctr">
            <a:normAutofit/>
          </a:bodyPr>
          <a:lstStyle/>
          <a:p>
            <a:pPr algn="l" indent="0" marL="0">
              <a:buNone/>
            </a:pPr>
            <a:r>
              <a:rPr lang="en-US" sz="1180" dirty="0">
                <a:solidFill>
                  <a:srgbClr val="101B13"/>
                </a:solidFill>
                <a:latin typeface="Inter" pitchFamily="34" charset="0"/>
                <a:ea typeface="Inter" pitchFamily="34" charset="-122"/>
                <a:cs typeface="Inter" pitchFamily="34" charset="-120"/>
              </a:rPr>
              <a:t>ML-DSA-65 + Falcon-1024</a:t>
            </a:r>
            <a:endParaRPr lang="en-US" sz="1180" dirty="0"/>
          </a:p>
          <a:p>
            <a:pPr algn="l" indent="0" marL="0">
              <a:buNone/>
            </a:pPr>
            <a:r>
              <a:rPr lang="en-US" sz="1180" dirty="0">
                <a:solidFill>
                  <a:srgbClr val="101B13"/>
                </a:solidFill>
                <a:latin typeface="Inter" pitchFamily="34" charset="0"/>
                <a:ea typeface="Inter" pitchFamily="34" charset="-122"/>
                <a:cs typeface="Inter" pitchFamily="34" charset="-120"/>
              </a:rPr>
              <a:t>at the Bloch-native boundary.</a:t>
            </a:r>
            <a:endParaRPr lang="en-US" sz="1180" dirty="0"/>
          </a:p>
        </p:txBody>
      </p:sp>
      <p:sp>
        <p:nvSpPr>
          <p:cNvPr id="12" name="Shape 9"/>
          <p:cNvSpPr/>
          <p:nvPr/>
        </p:nvSpPr>
        <p:spPr>
          <a:xfrm>
            <a:off x="4334256" y="4160520"/>
            <a:ext cx="3438144" cy="0"/>
          </a:xfrm>
          <a:prstGeom prst="line">
            <a:avLst/>
          </a:prstGeom>
          <a:noFill/>
          <a:ln w="8890">
            <a:solidFill>
              <a:srgbClr val="92BD54"/>
            </a:solidFill>
            <a:prstDash val="solid"/>
          </a:ln>
        </p:spPr>
      </p:sp>
      <p:sp>
        <p:nvSpPr>
          <p:cNvPr id="13" name="Text 10"/>
          <p:cNvSpPr/>
          <p:nvPr/>
        </p:nvSpPr>
        <p:spPr>
          <a:xfrm>
            <a:off x="4334256" y="4434840"/>
            <a:ext cx="3438144" cy="219456"/>
          </a:xfrm>
          <a:prstGeom prst="rect">
            <a:avLst/>
          </a:prstGeom>
          <a:noFill/>
          <a:ln/>
        </p:spPr>
        <p:txBody>
          <a:bodyPr wrap="square" lIns="0" tIns="0" rIns="0" bIns="0" rtlCol="0" anchor="ctr">
            <a:normAutofit/>
          </a:bodyPr>
          <a:lstStyle/>
          <a:p>
            <a:pPr algn="l" indent="0" marL="0">
              <a:buNone/>
            </a:pPr>
            <a:r>
              <a:rPr lang="en-US" sz="890" b="1" spc="165" kern="0" dirty="0">
                <a:solidFill>
                  <a:srgbClr val="101B13"/>
                </a:solidFill>
                <a:latin typeface="Inter" pitchFamily="34" charset="0"/>
                <a:ea typeface="Inter" pitchFamily="34" charset="-122"/>
                <a:cs typeface="Inter" pitchFamily="34" charset="-120"/>
              </a:rPr>
              <a:t>02</a:t>
            </a:r>
            <a:endParaRPr lang="en-US" sz="890" dirty="0"/>
          </a:p>
        </p:txBody>
      </p:sp>
      <p:sp>
        <p:nvSpPr>
          <p:cNvPr id="14" name="Text 11"/>
          <p:cNvSpPr/>
          <p:nvPr/>
        </p:nvSpPr>
        <p:spPr>
          <a:xfrm>
            <a:off x="4334256" y="4818888"/>
            <a:ext cx="3438144" cy="694944"/>
          </a:xfrm>
          <a:prstGeom prst="rect">
            <a:avLst/>
          </a:prstGeom>
          <a:noFill/>
          <a:ln/>
        </p:spPr>
        <p:txBody>
          <a:bodyPr wrap="square" lIns="0" tIns="0" rIns="0" bIns="0" rtlCol="0" anchor="ctr">
            <a:normAutofit/>
          </a:bodyPr>
          <a:lstStyle/>
          <a:p>
            <a:pPr algn="l" indent="0" marL="0">
              <a:buNone/>
            </a:pPr>
            <a:r>
              <a:rPr lang="en-US" sz="2150" b="1" dirty="0">
                <a:solidFill>
                  <a:srgbClr val="101B13"/>
                </a:solidFill>
                <a:latin typeface="Inter Display" pitchFamily="34" charset="0"/>
                <a:ea typeface="Inter Display" pitchFamily="34" charset="-122"/>
                <a:cs typeface="Inter Display" pitchFamily="34" charset="-120"/>
              </a:rPr>
              <a:t>Privacy</a:t>
            </a:r>
            <a:endParaRPr lang="en-US" sz="2150" dirty="0"/>
          </a:p>
          <a:p>
            <a:pPr algn="l" indent="0" marL="0">
              <a:buNone/>
            </a:pPr>
            <a:r>
              <a:rPr lang="en-US" sz="2150" b="1" dirty="0">
                <a:solidFill>
                  <a:srgbClr val="101B13"/>
                </a:solidFill>
                <a:latin typeface="Inter Display" pitchFamily="34" charset="0"/>
                <a:ea typeface="Inter Display" pitchFamily="34" charset="-122"/>
                <a:cs typeface="Inter Display" pitchFamily="34" charset="-120"/>
              </a:rPr>
              <a:t>research</a:t>
            </a:r>
            <a:endParaRPr lang="en-US" sz="2150" dirty="0"/>
          </a:p>
        </p:txBody>
      </p:sp>
      <p:sp>
        <p:nvSpPr>
          <p:cNvPr id="15" name="Text 12"/>
          <p:cNvSpPr/>
          <p:nvPr/>
        </p:nvSpPr>
        <p:spPr>
          <a:xfrm>
            <a:off x="4334256" y="5696712"/>
            <a:ext cx="3438144" cy="411480"/>
          </a:xfrm>
          <a:prstGeom prst="rect">
            <a:avLst/>
          </a:prstGeom>
          <a:noFill/>
          <a:ln/>
        </p:spPr>
        <p:txBody>
          <a:bodyPr wrap="square" lIns="0" tIns="0" rIns="0" bIns="0" rtlCol="0" anchor="ctr">
            <a:normAutofit/>
          </a:bodyPr>
          <a:lstStyle/>
          <a:p>
            <a:pPr algn="l" indent="0" marL="0">
              <a:buNone/>
            </a:pPr>
            <a:r>
              <a:rPr lang="en-US" sz="1180" dirty="0">
                <a:solidFill>
                  <a:srgbClr val="101B13"/>
                </a:solidFill>
                <a:latin typeface="Inter" pitchFamily="34" charset="0"/>
                <a:ea typeface="Inter" pitchFamily="34" charset="-122"/>
                <a:cs typeface="Inter" pitchFamily="34" charset="-120"/>
              </a:rPr>
              <a:t>Coherence commitments</a:t>
            </a:r>
            <a:endParaRPr lang="en-US" sz="1180" dirty="0"/>
          </a:p>
          <a:p>
            <a:pPr algn="l" indent="0" marL="0">
              <a:buNone/>
            </a:pPr>
            <a:r>
              <a:rPr lang="en-US" sz="1180" dirty="0">
                <a:solidFill>
                  <a:srgbClr val="101B13"/>
                </a:solidFill>
                <a:latin typeface="Inter" pitchFamily="34" charset="0"/>
                <a:ea typeface="Inter" pitchFamily="34" charset="-122"/>
                <a:cs typeface="Inter" pitchFamily="34" charset="-120"/>
              </a:rPr>
              <a:t>and STARK proof research.</a:t>
            </a:r>
            <a:endParaRPr lang="en-US" sz="1180" dirty="0"/>
          </a:p>
        </p:txBody>
      </p:sp>
      <p:sp>
        <p:nvSpPr>
          <p:cNvPr id="16" name="Shape 13"/>
          <p:cNvSpPr/>
          <p:nvPr/>
        </p:nvSpPr>
        <p:spPr>
          <a:xfrm>
            <a:off x="8065008" y="4160520"/>
            <a:ext cx="3438144" cy="0"/>
          </a:xfrm>
          <a:prstGeom prst="line">
            <a:avLst/>
          </a:prstGeom>
          <a:noFill/>
          <a:ln w="8890">
            <a:solidFill>
              <a:srgbClr val="92BD54"/>
            </a:solidFill>
            <a:prstDash val="solid"/>
          </a:ln>
        </p:spPr>
      </p:sp>
      <p:sp>
        <p:nvSpPr>
          <p:cNvPr id="17" name="Text 14"/>
          <p:cNvSpPr/>
          <p:nvPr/>
        </p:nvSpPr>
        <p:spPr>
          <a:xfrm>
            <a:off x="8065008" y="4434840"/>
            <a:ext cx="3438144" cy="219456"/>
          </a:xfrm>
          <a:prstGeom prst="rect">
            <a:avLst/>
          </a:prstGeom>
          <a:noFill/>
          <a:ln/>
        </p:spPr>
        <p:txBody>
          <a:bodyPr wrap="square" lIns="0" tIns="0" rIns="0" bIns="0" rtlCol="0" anchor="ctr">
            <a:normAutofit/>
          </a:bodyPr>
          <a:lstStyle/>
          <a:p>
            <a:pPr algn="l" indent="0" marL="0">
              <a:buNone/>
            </a:pPr>
            <a:r>
              <a:rPr lang="en-US" sz="890" b="1" spc="165" kern="0" dirty="0">
                <a:solidFill>
                  <a:srgbClr val="101B13"/>
                </a:solidFill>
                <a:latin typeface="Inter" pitchFamily="34" charset="0"/>
                <a:ea typeface="Inter" pitchFamily="34" charset="-122"/>
                <a:cs typeface="Inter" pitchFamily="34" charset="-120"/>
              </a:rPr>
              <a:t>03</a:t>
            </a:r>
            <a:endParaRPr lang="en-US" sz="890" dirty="0"/>
          </a:p>
        </p:txBody>
      </p:sp>
      <p:sp>
        <p:nvSpPr>
          <p:cNvPr id="18" name="Text 15"/>
          <p:cNvSpPr/>
          <p:nvPr/>
        </p:nvSpPr>
        <p:spPr>
          <a:xfrm>
            <a:off x="8065008" y="4818888"/>
            <a:ext cx="3438144" cy="694944"/>
          </a:xfrm>
          <a:prstGeom prst="rect">
            <a:avLst/>
          </a:prstGeom>
          <a:noFill/>
          <a:ln/>
        </p:spPr>
        <p:txBody>
          <a:bodyPr wrap="square" lIns="0" tIns="0" rIns="0" bIns="0" rtlCol="0" anchor="ctr">
            <a:normAutofit/>
          </a:bodyPr>
          <a:lstStyle/>
          <a:p>
            <a:pPr algn="l" indent="0" marL="0">
              <a:buNone/>
            </a:pPr>
            <a:r>
              <a:rPr lang="en-US" sz="2150" b="1" dirty="0">
                <a:solidFill>
                  <a:srgbClr val="101B13"/>
                </a:solidFill>
                <a:latin typeface="Inter Display" pitchFamily="34" charset="0"/>
                <a:ea typeface="Inter Display" pitchFamily="34" charset="-122"/>
                <a:cs typeface="Inter Display" pitchFamily="34" charset="-120"/>
              </a:rPr>
              <a:t>Developer</a:t>
            </a:r>
            <a:endParaRPr lang="en-US" sz="2150" dirty="0"/>
          </a:p>
          <a:p>
            <a:pPr algn="l" indent="0" marL="0">
              <a:buNone/>
            </a:pPr>
            <a:r>
              <a:rPr lang="en-US" sz="2150" b="1" dirty="0">
                <a:solidFill>
                  <a:srgbClr val="101B13"/>
                </a:solidFill>
                <a:latin typeface="Inter Display" pitchFamily="34" charset="0"/>
                <a:ea typeface="Inter Display" pitchFamily="34" charset="-122"/>
                <a:cs typeface="Inter Display" pitchFamily="34" charset="-120"/>
              </a:rPr>
              <a:t>tooling</a:t>
            </a:r>
            <a:endParaRPr lang="en-US" sz="2150" dirty="0"/>
          </a:p>
        </p:txBody>
      </p:sp>
      <p:sp>
        <p:nvSpPr>
          <p:cNvPr id="19" name="Text 16"/>
          <p:cNvSpPr/>
          <p:nvPr/>
        </p:nvSpPr>
        <p:spPr>
          <a:xfrm>
            <a:off x="8065008" y="5696712"/>
            <a:ext cx="3438144" cy="411480"/>
          </a:xfrm>
          <a:prstGeom prst="rect">
            <a:avLst/>
          </a:prstGeom>
          <a:noFill/>
          <a:ln/>
        </p:spPr>
        <p:txBody>
          <a:bodyPr wrap="square" lIns="0" tIns="0" rIns="0" bIns="0" rtlCol="0" anchor="ctr">
            <a:normAutofit/>
          </a:bodyPr>
          <a:lstStyle/>
          <a:p>
            <a:pPr algn="l" indent="0" marL="0">
              <a:buNone/>
            </a:pPr>
            <a:r>
              <a:rPr lang="en-US" sz="1180" dirty="0">
                <a:solidFill>
                  <a:srgbClr val="101B13"/>
                </a:solidFill>
                <a:latin typeface="Inter" pitchFamily="34" charset="0"/>
                <a:ea typeface="Inter" pitchFamily="34" charset="-122"/>
                <a:cs typeface="Inter" pitchFamily="34" charset="-120"/>
              </a:rPr>
              <a:t>Local EVM and Solana tools;</a:t>
            </a:r>
            <a:endParaRPr lang="en-US" sz="1180" dirty="0"/>
          </a:p>
          <a:p>
            <a:pPr algn="l" indent="0" marL="0">
              <a:buNone/>
            </a:pPr>
            <a:r>
              <a:rPr lang="en-US" sz="1180" dirty="0">
                <a:solidFill>
                  <a:srgbClr val="101B13"/>
                </a:solidFill>
                <a:latin typeface="Inter" pitchFamily="34" charset="0"/>
                <a:ea typeface="Inter" pitchFamily="34" charset="-122"/>
                <a:cs typeface="Inter" pitchFamily="34" charset="-120"/>
              </a:rPr>
              <a:t>network integration work.</a:t>
            </a:r>
            <a:endParaRPr lang="en-US" sz="1180" dirty="0"/>
          </a:p>
        </p:txBody>
      </p:sp>
      <p:sp>
        <p:nvSpPr>
          <p:cNvPr id="20" name="Shape 17"/>
          <p:cNvSpPr/>
          <p:nvPr/>
        </p:nvSpPr>
        <p:spPr>
          <a:xfrm>
            <a:off x="603504" y="6318504"/>
            <a:ext cx="10984992" cy="0"/>
          </a:xfrm>
          <a:prstGeom prst="line">
            <a:avLst/>
          </a:prstGeom>
          <a:noFill/>
          <a:ln w="8890">
            <a:solidFill>
              <a:srgbClr val="92BD54"/>
            </a:solidFill>
            <a:prstDash val="solid"/>
          </a:ln>
        </p:spPr>
      </p:sp>
      <p:sp>
        <p:nvSpPr>
          <p:cNvPr id="21" name="Text 18"/>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536354"/>
                </a:solidFill>
                <a:latin typeface="Inter" pitchFamily="34" charset="0"/>
                <a:ea typeface="Inter" pitchFamily="34" charset="-122"/>
                <a:cs typeface="Inter" pitchFamily="34" charset="-120"/>
              </a:rPr>
              <a:t>BLOCH INC  /  INSTITUTIONAL OVERVIEW</a:t>
            </a:r>
            <a:endParaRPr lang="en-US" sz="770" dirty="0"/>
          </a:p>
        </p:txBody>
      </p:sp>
      <p:sp>
        <p:nvSpPr>
          <p:cNvPr id="22" name="Text 19"/>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536354"/>
                </a:solidFill>
                <a:latin typeface="Inter" pitchFamily="34" charset="0"/>
                <a:ea typeface="Inter" pitchFamily="34" charset="-122"/>
                <a:cs typeface="Inter" pitchFamily="34" charset="-120"/>
              </a:rPr>
              <a:t>Sources [1] [4] [8]</a:t>
            </a:r>
            <a:endParaRPr lang="en-US" sz="760" dirty="0"/>
          </a:p>
        </p:txBody>
      </p:sp>
      <p:sp>
        <p:nvSpPr>
          <p:cNvPr id="23" name="Text 20"/>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536354"/>
                </a:solidFill>
                <a:latin typeface="Inter" pitchFamily="34" charset="0"/>
                <a:ea typeface="Inter" pitchFamily="34" charset="-122"/>
                <a:cs typeface="Inter" pitchFamily="34" charset="-120"/>
              </a:rPr>
              <a:t>11</a:t>
            </a:r>
            <a:endParaRPr lang="en-US" sz="77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FF2E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101B13"/>
                </a:solidFill>
                <a:latin typeface="Inter" pitchFamily="34" charset="0"/>
                <a:ea typeface="Inter" pitchFamily="34" charset="-122"/>
                <a:cs typeface="Inter" pitchFamily="34" charset="-120"/>
              </a:rPr>
              <a:t>ARCHITECTURAL PRINCIPLE</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101B13"/>
                </a:solidFill>
                <a:latin typeface="Inter Display" pitchFamily="34" charset="0"/>
                <a:ea typeface="Inter Display" pitchFamily="34" charset="-122"/>
                <a:cs typeface="Inter Display" pitchFamily="34" charset="-120"/>
              </a:rPr>
              <a:t>Interoperability is a boundary,</a:t>
            </a:r>
            <a:endParaRPr lang="en-US" sz="3200" dirty="0"/>
          </a:p>
          <a:p>
            <a:pPr algn="l" indent="0" marL="0">
              <a:buNone/>
            </a:pPr>
            <a:r>
              <a:rPr lang="en-US" sz="3200" b="1" dirty="0">
                <a:solidFill>
                  <a:srgbClr val="101B13"/>
                </a:solidFill>
                <a:latin typeface="Inter Display" pitchFamily="34" charset="0"/>
                <a:ea typeface="Inter Display" pitchFamily="34" charset="-122"/>
                <a:cs typeface="Inter Display" pitchFamily="34" charset="-120"/>
              </a:rPr>
              <a:t>not a security shortcut.</a:t>
            </a:r>
            <a:endParaRPr lang="en-US" sz="3200"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536354"/>
                </a:solidFill>
                <a:latin typeface="Inter" pitchFamily="34" charset="0"/>
                <a:ea typeface="Inter" pitchFamily="34" charset="-122"/>
                <a:cs typeface="Inter" pitchFamily="34" charset="-120"/>
              </a:rPr>
              <a:t>Distinct authorization domains require distinct trust assumptions.</a:t>
            </a:r>
            <a:endParaRPr lang="en-US" sz="1596" dirty="0"/>
          </a:p>
        </p:txBody>
      </p:sp>
      <p:sp>
        <p:nvSpPr>
          <p:cNvPr id="5" name="Shape 3"/>
          <p:cNvSpPr/>
          <p:nvPr/>
        </p:nvSpPr>
        <p:spPr>
          <a:xfrm>
            <a:off x="603504" y="2852928"/>
            <a:ext cx="5239512" cy="2304288"/>
          </a:xfrm>
          <a:prstGeom prst="roundRect">
            <a:avLst>
              <a:gd name="adj" fmla="val 2778"/>
            </a:avLst>
          </a:prstGeom>
          <a:solidFill>
            <a:srgbClr val="101B13"/>
          </a:solidFill>
          <a:ln w="7620">
            <a:solidFill>
              <a:srgbClr val="101B13"/>
            </a:solidFill>
            <a:prstDash val="solid"/>
          </a:ln>
        </p:spPr>
      </p:sp>
      <p:sp>
        <p:nvSpPr>
          <p:cNvPr id="6" name="Text 4"/>
          <p:cNvSpPr/>
          <p:nvPr/>
        </p:nvSpPr>
        <p:spPr>
          <a:xfrm>
            <a:off x="832104" y="3118104"/>
            <a:ext cx="4782312" cy="219456"/>
          </a:xfrm>
          <a:prstGeom prst="rect">
            <a:avLst/>
          </a:prstGeom>
          <a:noFill/>
          <a:ln/>
        </p:spPr>
        <p:txBody>
          <a:bodyPr wrap="square" lIns="0" tIns="0" rIns="0" bIns="0" rtlCol="0" anchor="ctr">
            <a:normAutofit/>
          </a:bodyPr>
          <a:lstStyle/>
          <a:p>
            <a:pPr algn="l" indent="0" marL="0">
              <a:buNone/>
            </a:pPr>
            <a:r>
              <a:rPr lang="en-US" sz="890" b="1" spc="165" kern="0" dirty="0">
                <a:solidFill>
                  <a:srgbClr val="C2FF62"/>
                </a:solidFill>
                <a:latin typeface="Inter" pitchFamily="34" charset="0"/>
                <a:ea typeface="Inter" pitchFamily="34" charset="-122"/>
                <a:cs typeface="Inter" pitchFamily="34" charset="-120"/>
              </a:rPr>
              <a:t>BLOCH-NATIVE DOMAIN</a:t>
            </a:r>
            <a:endParaRPr lang="en-US" sz="890" dirty="0"/>
          </a:p>
        </p:txBody>
      </p:sp>
      <p:sp>
        <p:nvSpPr>
          <p:cNvPr id="7" name="Text 5"/>
          <p:cNvSpPr/>
          <p:nvPr/>
        </p:nvSpPr>
        <p:spPr>
          <a:xfrm>
            <a:off x="832104" y="3685032"/>
            <a:ext cx="4782312" cy="594360"/>
          </a:xfrm>
          <a:prstGeom prst="rect">
            <a:avLst/>
          </a:prstGeom>
          <a:noFill/>
          <a:ln/>
        </p:spPr>
        <p:txBody>
          <a:bodyPr wrap="square" lIns="0" tIns="0" rIns="0" bIns="0" rtlCol="0" anchor="ctr">
            <a:normAutofit/>
          </a:bodyPr>
          <a:lstStyle/>
          <a:p>
            <a:pPr algn="l" indent="0" marL="0">
              <a:buNone/>
            </a:pPr>
            <a:r>
              <a:rPr lang="en-US" sz="2430" b="1" dirty="0">
                <a:solidFill>
                  <a:srgbClr val="F7F5EF"/>
                </a:solidFill>
                <a:latin typeface="Inter Display" pitchFamily="34" charset="0"/>
                <a:ea typeface="Inter Display" pitchFamily="34" charset="-122"/>
                <a:cs typeface="Inter Display" pitchFamily="34" charset="-120"/>
              </a:rPr>
              <a:t>Post-quantum authorization</a:t>
            </a:r>
            <a:endParaRPr lang="en-US" sz="2430" dirty="0"/>
          </a:p>
        </p:txBody>
      </p:sp>
      <p:sp>
        <p:nvSpPr>
          <p:cNvPr id="8" name="Text 6"/>
          <p:cNvSpPr/>
          <p:nvPr/>
        </p:nvSpPr>
        <p:spPr>
          <a:xfrm>
            <a:off x="832104" y="4535424"/>
            <a:ext cx="4782312" cy="475488"/>
          </a:xfrm>
          <a:prstGeom prst="rect">
            <a:avLst/>
          </a:prstGeom>
          <a:noFill/>
          <a:ln/>
        </p:spPr>
        <p:txBody>
          <a:bodyPr wrap="square" lIns="0" tIns="0" rIns="0" bIns="0" rtlCol="0" anchor="ctr">
            <a:normAutofit/>
          </a:bodyPr>
          <a:lstStyle/>
          <a:p>
            <a:pPr algn="l" indent="0" marL="0">
              <a:buNone/>
            </a:pPr>
            <a:r>
              <a:rPr lang="en-US" sz="1350" dirty="0">
                <a:solidFill>
                  <a:srgbClr val="AFB8AF"/>
                </a:solidFill>
                <a:latin typeface="Inter" pitchFamily="34" charset="0"/>
                <a:ea typeface="Inter" pitchFamily="34" charset="-122"/>
                <a:cs typeface="Inter" pitchFamily="34" charset="-120"/>
              </a:rPr>
              <a:t>Native fund movement retains</a:t>
            </a:r>
            <a:endParaRPr lang="en-US" sz="1350" dirty="0"/>
          </a:p>
          <a:p>
            <a:pPr algn="l" indent="0" marL="0">
              <a:buNone/>
            </a:pPr>
            <a:r>
              <a:rPr lang="en-US" sz="1350" dirty="0">
                <a:solidFill>
                  <a:srgbClr val="AFB8AF"/>
                </a:solidFill>
                <a:latin typeface="Inter" pitchFamily="34" charset="0"/>
                <a:ea typeface="Inter" pitchFamily="34" charset="-122"/>
                <a:cs typeface="Inter" pitchFamily="34" charset="-120"/>
              </a:rPr>
              <a:t>its PQ authorization boundary.</a:t>
            </a:r>
            <a:endParaRPr lang="en-US" sz="1350" dirty="0"/>
          </a:p>
        </p:txBody>
      </p:sp>
      <p:sp>
        <p:nvSpPr>
          <p:cNvPr id="9" name="Shape 7"/>
          <p:cNvSpPr/>
          <p:nvPr/>
        </p:nvSpPr>
        <p:spPr>
          <a:xfrm>
            <a:off x="6345936" y="2852928"/>
            <a:ext cx="5239512" cy="2304288"/>
          </a:xfrm>
          <a:prstGeom prst="roundRect">
            <a:avLst>
              <a:gd name="adj" fmla="val 2778"/>
            </a:avLst>
          </a:prstGeom>
          <a:solidFill>
            <a:srgbClr val="E2E8DA"/>
          </a:solidFill>
          <a:ln w="7620">
            <a:solidFill>
              <a:srgbClr val="D0D9C7"/>
            </a:solidFill>
            <a:prstDash val="solid"/>
          </a:ln>
        </p:spPr>
      </p:sp>
      <p:sp>
        <p:nvSpPr>
          <p:cNvPr id="10" name="Text 8"/>
          <p:cNvSpPr/>
          <p:nvPr/>
        </p:nvSpPr>
        <p:spPr>
          <a:xfrm>
            <a:off x="6574536" y="3118104"/>
            <a:ext cx="4782312" cy="219456"/>
          </a:xfrm>
          <a:prstGeom prst="rect">
            <a:avLst/>
          </a:prstGeom>
          <a:noFill/>
          <a:ln/>
        </p:spPr>
        <p:txBody>
          <a:bodyPr wrap="square" lIns="0" tIns="0" rIns="0" bIns="0" rtlCol="0" anchor="ctr">
            <a:normAutofit/>
          </a:bodyPr>
          <a:lstStyle/>
          <a:p>
            <a:pPr algn="l" indent="0" marL="0">
              <a:buNone/>
            </a:pPr>
            <a:r>
              <a:rPr lang="en-US" sz="890" b="1" spc="165" kern="0" dirty="0">
                <a:solidFill>
                  <a:srgbClr val="536354"/>
                </a:solidFill>
                <a:latin typeface="Inter" pitchFamily="34" charset="0"/>
                <a:ea typeface="Inter" pitchFamily="34" charset="-122"/>
                <a:cs typeface="Inter" pitchFamily="34" charset="-120"/>
              </a:rPr>
              <a:t>INTEROPERABILITY DOMAIN</a:t>
            </a:r>
            <a:endParaRPr lang="en-US" sz="890" dirty="0"/>
          </a:p>
        </p:txBody>
      </p:sp>
      <p:sp>
        <p:nvSpPr>
          <p:cNvPr id="11" name="Text 9"/>
          <p:cNvSpPr/>
          <p:nvPr/>
        </p:nvSpPr>
        <p:spPr>
          <a:xfrm>
            <a:off x="6574536" y="3685032"/>
            <a:ext cx="4782312" cy="594360"/>
          </a:xfrm>
          <a:prstGeom prst="rect">
            <a:avLst/>
          </a:prstGeom>
          <a:noFill/>
          <a:ln/>
        </p:spPr>
        <p:txBody>
          <a:bodyPr wrap="square" lIns="0" tIns="0" rIns="0" bIns="0" rtlCol="0" anchor="ctr">
            <a:normAutofit/>
          </a:bodyPr>
          <a:lstStyle/>
          <a:p>
            <a:pPr algn="l" indent="0" marL="0">
              <a:buNone/>
            </a:pPr>
            <a:r>
              <a:rPr lang="en-US" sz="2430" b="1" dirty="0">
                <a:solidFill>
                  <a:srgbClr val="101B13"/>
                </a:solidFill>
                <a:latin typeface="Inter Display" pitchFamily="34" charset="0"/>
                <a:ea typeface="Inter Display" pitchFamily="34" charset="-122"/>
                <a:cs typeface="Inter Display" pitchFamily="34" charset="-120"/>
              </a:rPr>
              <a:t>EVM compatibility</a:t>
            </a:r>
            <a:endParaRPr lang="en-US" sz="2430" dirty="0"/>
          </a:p>
        </p:txBody>
      </p:sp>
      <p:sp>
        <p:nvSpPr>
          <p:cNvPr id="12" name="Text 10"/>
          <p:cNvSpPr/>
          <p:nvPr/>
        </p:nvSpPr>
        <p:spPr>
          <a:xfrm>
            <a:off x="6574536" y="4535424"/>
            <a:ext cx="4782312" cy="475488"/>
          </a:xfrm>
          <a:prstGeom prst="rect">
            <a:avLst/>
          </a:prstGeom>
          <a:noFill/>
          <a:ln/>
        </p:spPr>
        <p:txBody>
          <a:bodyPr wrap="square" lIns="0" tIns="0" rIns="0" bIns="0" rtlCol="0" anchor="ctr">
            <a:normAutofit/>
          </a:bodyPr>
          <a:lstStyle/>
          <a:p>
            <a:pPr algn="l" indent="0" marL="0">
              <a:buNone/>
            </a:pPr>
            <a:r>
              <a:rPr lang="en-US" sz="1350" dirty="0">
                <a:solidFill>
                  <a:srgbClr val="536354"/>
                </a:solidFill>
                <a:latin typeface="Inter" pitchFamily="34" charset="0"/>
                <a:ea typeface="Inter" pitchFamily="34" charset="-122"/>
                <a:cs typeface="Inter" pitchFamily="34" charset="-120"/>
              </a:rPr>
              <a:t>ECDSA-based accounts and contracts</a:t>
            </a:r>
            <a:endParaRPr lang="en-US" sz="1350" dirty="0"/>
          </a:p>
          <a:p>
            <a:pPr algn="l" indent="0" marL="0">
              <a:buNone/>
            </a:pPr>
            <a:r>
              <a:rPr lang="en-US" sz="1350" dirty="0">
                <a:solidFill>
                  <a:srgbClr val="536354"/>
                </a:solidFill>
                <a:latin typeface="Inter" pitchFamily="34" charset="0"/>
                <a:ea typeface="Inter" pitchFamily="34" charset="-122"/>
                <a:cs typeface="Inter" pitchFamily="34" charset="-120"/>
              </a:rPr>
              <a:t>have their own security assumptions.</a:t>
            </a:r>
            <a:endParaRPr lang="en-US" sz="1350" dirty="0"/>
          </a:p>
        </p:txBody>
      </p:sp>
      <p:sp>
        <p:nvSpPr>
          <p:cNvPr id="13" name="Text 11"/>
          <p:cNvSpPr/>
          <p:nvPr/>
        </p:nvSpPr>
        <p:spPr>
          <a:xfrm>
            <a:off x="603504" y="5513832"/>
            <a:ext cx="10954512" cy="338328"/>
          </a:xfrm>
          <a:prstGeom prst="rect">
            <a:avLst/>
          </a:prstGeom>
          <a:noFill/>
          <a:ln/>
        </p:spPr>
        <p:txBody>
          <a:bodyPr wrap="square" lIns="0" tIns="0" rIns="0" bIns="0" rtlCol="0" anchor="ctr">
            <a:normAutofit/>
          </a:bodyPr>
          <a:lstStyle/>
          <a:p>
            <a:pPr algn="l" indent="0" marL="0">
              <a:buNone/>
            </a:pPr>
            <a:r>
              <a:rPr lang="en-US" sz="1850" b="1" dirty="0">
                <a:solidFill>
                  <a:srgbClr val="101B13"/>
                </a:solidFill>
                <a:latin typeface="Inter Display" pitchFamily="34" charset="0"/>
                <a:ea typeface="Inter Display" pitchFamily="34" charset="-122"/>
                <a:cs typeface="Inter Display" pitchFamily="34" charset="-120"/>
              </a:rPr>
              <a:t>A cross-chain path must be assessed end to end.</a:t>
            </a:r>
            <a:endParaRPr lang="en-US" sz="1850" dirty="0"/>
          </a:p>
        </p:txBody>
      </p:sp>
      <p:sp>
        <p:nvSpPr>
          <p:cNvPr id="14" name="Text 12"/>
          <p:cNvSpPr/>
          <p:nvPr/>
        </p:nvSpPr>
        <p:spPr>
          <a:xfrm>
            <a:off x="603504" y="5934456"/>
            <a:ext cx="10954512" cy="256032"/>
          </a:xfrm>
          <a:prstGeom prst="rect">
            <a:avLst/>
          </a:prstGeom>
          <a:noFill/>
          <a:ln/>
        </p:spPr>
        <p:txBody>
          <a:bodyPr wrap="square" lIns="0" tIns="0" rIns="0" bIns="0" rtlCol="0" anchor="ctr">
            <a:normAutofit/>
          </a:bodyPr>
          <a:lstStyle/>
          <a:p>
            <a:pPr algn="l" indent="0" marL="0">
              <a:buNone/>
            </a:pPr>
            <a:r>
              <a:rPr lang="en-US" sz="1310" dirty="0">
                <a:solidFill>
                  <a:srgbClr val="536354"/>
                </a:solidFill>
                <a:latin typeface="Inter" pitchFamily="34" charset="0"/>
                <a:ea typeface="Inter" pitchFamily="34" charset="-122"/>
                <a:cs typeface="Inter" pitchFamily="34" charset="-120"/>
              </a:rPr>
              <a:t>A bridge or wrapped asset does not automatically inherit native PQ guarantees.</a:t>
            </a:r>
            <a:endParaRPr lang="en-US" sz="1310" dirty="0"/>
          </a:p>
        </p:txBody>
      </p:sp>
      <p:sp>
        <p:nvSpPr>
          <p:cNvPr id="15" name="Shape 13"/>
          <p:cNvSpPr/>
          <p:nvPr/>
        </p:nvSpPr>
        <p:spPr>
          <a:xfrm>
            <a:off x="603504" y="6318504"/>
            <a:ext cx="10984992" cy="0"/>
          </a:xfrm>
          <a:prstGeom prst="line">
            <a:avLst/>
          </a:prstGeom>
          <a:noFill/>
          <a:ln w="8890">
            <a:solidFill>
              <a:srgbClr val="D0D9C7"/>
            </a:solidFill>
            <a:prstDash val="solid"/>
          </a:ln>
        </p:spPr>
      </p:sp>
      <p:sp>
        <p:nvSpPr>
          <p:cNvPr id="16" name="Text 14"/>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536354"/>
                </a:solidFill>
                <a:latin typeface="Inter" pitchFamily="34" charset="0"/>
                <a:ea typeface="Inter" pitchFamily="34" charset="-122"/>
                <a:cs typeface="Inter" pitchFamily="34" charset="-120"/>
              </a:rPr>
              <a:t>BLOCH INC  /  INSTITUTIONAL OVERVIEW</a:t>
            </a:r>
            <a:endParaRPr lang="en-US" sz="770" dirty="0"/>
          </a:p>
        </p:txBody>
      </p:sp>
      <p:sp>
        <p:nvSpPr>
          <p:cNvPr id="17" name="Text 15"/>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536354"/>
                </a:solidFill>
                <a:latin typeface="Inter" pitchFamily="34" charset="0"/>
                <a:ea typeface="Inter" pitchFamily="34" charset="-122"/>
                <a:cs typeface="Inter" pitchFamily="34" charset="-120"/>
              </a:rPr>
              <a:t>Sources [2] [3] [8]</a:t>
            </a:r>
            <a:endParaRPr lang="en-US" sz="760" dirty="0"/>
          </a:p>
        </p:txBody>
      </p:sp>
      <p:sp>
        <p:nvSpPr>
          <p:cNvPr id="18" name="Text 16"/>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536354"/>
                </a:solidFill>
                <a:latin typeface="Inter" pitchFamily="34" charset="0"/>
                <a:ea typeface="Inter" pitchFamily="34" charset="-122"/>
                <a:cs typeface="Inter" pitchFamily="34" charset="-120"/>
              </a:rPr>
              <a:t>12</a:t>
            </a:r>
            <a:endParaRPr lang="en-US" sz="77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TARGET INTEGRATION ARCHITECTURE</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495" b="1" dirty="0">
                <a:solidFill>
                  <a:srgbClr val="F7F5EF"/>
                </a:solidFill>
                <a:latin typeface="Inter Display" pitchFamily="34" charset="0"/>
                <a:ea typeface="Inter Display" pitchFamily="34" charset="-122"/>
                <a:cs typeface="Inter Display" pitchFamily="34" charset="-120"/>
              </a:rPr>
              <a:t>From portfolio to platform.</a:t>
            </a:r>
            <a:endParaRPr lang="en-US" sz="3495"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AFB8AF"/>
                </a:solidFill>
                <a:latin typeface="Inter" pitchFamily="34" charset="0"/>
                <a:ea typeface="Inter" pitchFamily="34" charset="-122"/>
                <a:cs typeface="Inter" pitchFamily="34" charset="-120"/>
              </a:rPr>
              <a:t>A coherent experience with visible layers of responsibility.</a:t>
            </a:r>
            <a:endParaRPr lang="en-US" sz="1596" dirty="0"/>
          </a:p>
        </p:txBody>
      </p:sp>
      <p:sp>
        <p:nvSpPr>
          <p:cNvPr id="5" name="Text 3"/>
          <p:cNvSpPr/>
          <p:nvPr/>
        </p:nvSpPr>
        <p:spPr>
          <a:xfrm>
            <a:off x="603504" y="2834640"/>
            <a:ext cx="1691640" cy="219456"/>
          </a:xfrm>
          <a:prstGeom prst="rect">
            <a:avLst/>
          </a:prstGeom>
          <a:noFill/>
          <a:ln/>
        </p:spPr>
        <p:txBody>
          <a:bodyPr wrap="square" lIns="0" tIns="0" rIns="0" bIns="0" rtlCol="0" anchor="ctr">
            <a:normAutofit/>
          </a:bodyPr>
          <a:lstStyle/>
          <a:p>
            <a:pPr algn="l" indent="0" marL="0">
              <a:buNone/>
            </a:pPr>
            <a:r>
              <a:rPr lang="en-US" sz="880" b="1" spc="165" kern="0" dirty="0">
                <a:solidFill>
                  <a:srgbClr val="AFB8AF"/>
                </a:solidFill>
                <a:latin typeface="Inter" pitchFamily="34" charset="0"/>
                <a:ea typeface="Inter" pitchFamily="34" charset="-122"/>
                <a:cs typeface="Inter" pitchFamily="34" charset="-120"/>
              </a:rPr>
              <a:t>ACCESS</a:t>
            </a:r>
            <a:endParaRPr lang="en-US" sz="880" dirty="0"/>
          </a:p>
        </p:txBody>
      </p:sp>
      <p:sp>
        <p:nvSpPr>
          <p:cNvPr id="6" name="Text 4"/>
          <p:cNvSpPr/>
          <p:nvPr/>
        </p:nvSpPr>
        <p:spPr>
          <a:xfrm>
            <a:off x="603504" y="3575304"/>
            <a:ext cx="1691640" cy="219456"/>
          </a:xfrm>
          <a:prstGeom prst="rect">
            <a:avLst/>
          </a:prstGeom>
          <a:noFill/>
          <a:ln/>
        </p:spPr>
        <p:txBody>
          <a:bodyPr wrap="square" lIns="0" tIns="0" rIns="0" bIns="0" rtlCol="0" anchor="ctr">
            <a:normAutofit/>
          </a:bodyPr>
          <a:lstStyle/>
          <a:p>
            <a:pPr algn="l" indent="0" marL="0">
              <a:buNone/>
            </a:pPr>
            <a:r>
              <a:rPr lang="en-US" sz="880" b="1" spc="165" kern="0" dirty="0">
                <a:solidFill>
                  <a:srgbClr val="AFB8AF"/>
                </a:solidFill>
                <a:latin typeface="Inter" pitchFamily="34" charset="0"/>
                <a:ea typeface="Inter" pitchFamily="34" charset="-122"/>
                <a:cs typeface="Inter" pitchFamily="34" charset="-120"/>
              </a:rPr>
              <a:t>ROUTING</a:t>
            </a:r>
            <a:endParaRPr lang="en-US" sz="880" dirty="0"/>
          </a:p>
        </p:txBody>
      </p:sp>
      <p:sp>
        <p:nvSpPr>
          <p:cNvPr id="7" name="Text 5"/>
          <p:cNvSpPr/>
          <p:nvPr/>
        </p:nvSpPr>
        <p:spPr>
          <a:xfrm>
            <a:off x="603504" y="4315968"/>
            <a:ext cx="1691640" cy="219456"/>
          </a:xfrm>
          <a:prstGeom prst="rect">
            <a:avLst/>
          </a:prstGeom>
          <a:noFill/>
          <a:ln/>
        </p:spPr>
        <p:txBody>
          <a:bodyPr wrap="square" lIns="0" tIns="0" rIns="0" bIns="0" rtlCol="0" anchor="ctr">
            <a:normAutofit/>
          </a:bodyPr>
          <a:lstStyle/>
          <a:p>
            <a:pPr algn="l" indent="0" marL="0">
              <a:buNone/>
            </a:pPr>
            <a:r>
              <a:rPr lang="en-US" sz="880" b="1" spc="165" kern="0" dirty="0">
                <a:solidFill>
                  <a:srgbClr val="AFB8AF"/>
                </a:solidFill>
                <a:latin typeface="Inter" pitchFamily="34" charset="0"/>
                <a:ea typeface="Inter" pitchFamily="34" charset="-122"/>
                <a:cs typeface="Inter" pitchFamily="34" charset="-120"/>
              </a:rPr>
              <a:t>EXECUTION</a:t>
            </a:r>
            <a:endParaRPr lang="en-US" sz="880" dirty="0"/>
          </a:p>
        </p:txBody>
      </p:sp>
      <p:sp>
        <p:nvSpPr>
          <p:cNvPr id="8" name="Text 6"/>
          <p:cNvSpPr/>
          <p:nvPr/>
        </p:nvSpPr>
        <p:spPr>
          <a:xfrm>
            <a:off x="603504" y="5056632"/>
            <a:ext cx="1691640" cy="219456"/>
          </a:xfrm>
          <a:prstGeom prst="rect">
            <a:avLst/>
          </a:prstGeom>
          <a:noFill/>
          <a:ln/>
        </p:spPr>
        <p:txBody>
          <a:bodyPr wrap="square" lIns="0" tIns="0" rIns="0" bIns="0" rtlCol="0" anchor="ctr">
            <a:normAutofit/>
          </a:bodyPr>
          <a:lstStyle/>
          <a:p>
            <a:pPr algn="l" indent="0" marL="0">
              <a:buNone/>
            </a:pPr>
            <a:r>
              <a:rPr lang="en-US" sz="880" b="1" spc="165" kern="0" dirty="0">
                <a:solidFill>
                  <a:srgbClr val="AFB8AF"/>
                </a:solidFill>
                <a:latin typeface="Inter" pitchFamily="34" charset="0"/>
                <a:ea typeface="Inter" pitchFamily="34" charset="-122"/>
                <a:cs typeface="Inter" pitchFamily="34" charset="-120"/>
              </a:rPr>
              <a:t>FOUNDATION</a:t>
            </a:r>
            <a:endParaRPr lang="en-US" sz="880" dirty="0"/>
          </a:p>
        </p:txBody>
      </p:sp>
      <p:sp>
        <p:nvSpPr>
          <p:cNvPr id="9" name="Shape 7"/>
          <p:cNvSpPr/>
          <p:nvPr/>
        </p:nvSpPr>
        <p:spPr>
          <a:xfrm>
            <a:off x="2404872" y="2743200"/>
            <a:ext cx="6355080" cy="539496"/>
          </a:xfrm>
          <a:prstGeom prst="roundRect">
            <a:avLst>
              <a:gd name="adj" fmla="val 11864"/>
            </a:avLst>
          </a:prstGeom>
          <a:solidFill>
            <a:srgbClr val="101912"/>
          </a:solidFill>
          <a:ln w="7620">
            <a:solidFill>
              <a:srgbClr val="344238"/>
            </a:solidFill>
            <a:prstDash val="solid"/>
          </a:ln>
        </p:spPr>
      </p:sp>
      <p:sp>
        <p:nvSpPr>
          <p:cNvPr id="10" name="Text 8"/>
          <p:cNvSpPr/>
          <p:nvPr/>
        </p:nvSpPr>
        <p:spPr>
          <a:xfrm>
            <a:off x="2560320" y="2862072"/>
            <a:ext cx="6044184" cy="292608"/>
          </a:xfrm>
          <a:prstGeom prst="rect">
            <a:avLst/>
          </a:prstGeom>
          <a:noFill/>
          <a:ln/>
        </p:spPr>
        <p:txBody>
          <a:bodyPr wrap="square" lIns="0" tIns="0" rIns="0" bIns="0" rtlCol="0" anchor="ctr">
            <a:normAutofit/>
          </a:bodyPr>
          <a:lstStyle/>
          <a:p>
            <a:pPr algn="ctr" indent="0" marL="0">
              <a:buNone/>
            </a:pPr>
            <a:r>
              <a:rPr lang="en-US" sz="1780" b="1" dirty="0">
                <a:solidFill>
                  <a:srgbClr val="F7F5EF"/>
                </a:solidFill>
                <a:latin typeface="Inter Display" pitchFamily="34" charset="0"/>
                <a:ea typeface="Inter Display" pitchFamily="34" charset="-122"/>
                <a:cs typeface="Inter Display" pitchFamily="34" charset="-120"/>
              </a:rPr>
              <a:t>Wallet</a:t>
            </a:r>
            <a:endParaRPr lang="en-US" sz="1780" dirty="0"/>
          </a:p>
        </p:txBody>
      </p:sp>
      <p:sp>
        <p:nvSpPr>
          <p:cNvPr id="11" name="Shape 9"/>
          <p:cNvSpPr/>
          <p:nvPr/>
        </p:nvSpPr>
        <p:spPr>
          <a:xfrm>
            <a:off x="2404872" y="3483864"/>
            <a:ext cx="6355080" cy="539496"/>
          </a:xfrm>
          <a:prstGeom prst="roundRect">
            <a:avLst>
              <a:gd name="adj" fmla="val 11864"/>
            </a:avLst>
          </a:prstGeom>
          <a:solidFill>
            <a:srgbClr val="101912"/>
          </a:solidFill>
          <a:ln w="7620">
            <a:solidFill>
              <a:srgbClr val="344238"/>
            </a:solidFill>
            <a:prstDash val="solid"/>
          </a:ln>
        </p:spPr>
      </p:sp>
      <p:sp>
        <p:nvSpPr>
          <p:cNvPr id="12" name="Text 10"/>
          <p:cNvSpPr/>
          <p:nvPr/>
        </p:nvSpPr>
        <p:spPr>
          <a:xfrm>
            <a:off x="2560320" y="3602736"/>
            <a:ext cx="6044184" cy="292608"/>
          </a:xfrm>
          <a:prstGeom prst="rect">
            <a:avLst/>
          </a:prstGeom>
          <a:noFill/>
          <a:ln/>
        </p:spPr>
        <p:txBody>
          <a:bodyPr wrap="square" lIns="0" tIns="0" rIns="0" bIns="0" rtlCol="0" anchor="ctr">
            <a:normAutofit/>
          </a:bodyPr>
          <a:lstStyle/>
          <a:p>
            <a:pPr algn="ctr" indent="0" marL="0">
              <a:buNone/>
            </a:pPr>
            <a:r>
              <a:rPr lang="en-US" sz="1780" b="1" dirty="0">
                <a:solidFill>
                  <a:srgbClr val="F7F5EF"/>
                </a:solidFill>
                <a:latin typeface="Inter Display" pitchFamily="34" charset="0"/>
                <a:ea typeface="Inter Display" pitchFamily="34" charset="-122"/>
                <a:cs typeface="Inter Display" pitchFamily="34" charset="-120"/>
              </a:rPr>
              <a:t>Cross-Chain Aggregator</a:t>
            </a:r>
            <a:endParaRPr lang="en-US" sz="1780" dirty="0"/>
          </a:p>
        </p:txBody>
      </p:sp>
      <p:sp>
        <p:nvSpPr>
          <p:cNvPr id="13" name="Shape 11"/>
          <p:cNvSpPr/>
          <p:nvPr/>
        </p:nvSpPr>
        <p:spPr>
          <a:xfrm>
            <a:off x="2404872" y="4224528"/>
            <a:ext cx="3054096" cy="539496"/>
          </a:xfrm>
          <a:prstGeom prst="roundRect">
            <a:avLst>
              <a:gd name="adj" fmla="val 11864"/>
            </a:avLst>
          </a:prstGeom>
          <a:solidFill>
            <a:srgbClr val="101912"/>
          </a:solidFill>
          <a:ln w="7620">
            <a:solidFill>
              <a:srgbClr val="344238"/>
            </a:solidFill>
            <a:prstDash val="solid"/>
          </a:ln>
        </p:spPr>
      </p:sp>
      <p:sp>
        <p:nvSpPr>
          <p:cNvPr id="14" name="Text 12"/>
          <p:cNvSpPr/>
          <p:nvPr/>
        </p:nvSpPr>
        <p:spPr>
          <a:xfrm>
            <a:off x="2560320" y="4343400"/>
            <a:ext cx="2743200" cy="292608"/>
          </a:xfrm>
          <a:prstGeom prst="rect">
            <a:avLst/>
          </a:prstGeom>
          <a:noFill/>
          <a:ln/>
        </p:spPr>
        <p:txBody>
          <a:bodyPr wrap="square" lIns="0" tIns="0" rIns="0" bIns="0" rtlCol="0" anchor="ctr">
            <a:normAutofit/>
          </a:bodyPr>
          <a:lstStyle/>
          <a:p>
            <a:pPr algn="ctr" indent="0" marL="0">
              <a:buNone/>
            </a:pPr>
            <a:r>
              <a:rPr lang="en-US" sz="1780" b="1" dirty="0">
                <a:solidFill>
                  <a:srgbClr val="F7F5EF"/>
                </a:solidFill>
                <a:latin typeface="Inter Display" pitchFamily="34" charset="0"/>
                <a:ea typeface="Inter Display" pitchFamily="34" charset="-122"/>
                <a:cs typeface="Inter Display" pitchFamily="34" charset="-120"/>
              </a:rPr>
              <a:t>DEX</a:t>
            </a:r>
            <a:endParaRPr lang="en-US" sz="1780" dirty="0"/>
          </a:p>
        </p:txBody>
      </p:sp>
      <p:sp>
        <p:nvSpPr>
          <p:cNvPr id="15" name="Shape 13"/>
          <p:cNvSpPr/>
          <p:nvPr/>
        </p:nvSpPr>
        <p:spPr>
          <a:xfrm>
            <a:off x="5705856" y="4224528"/>
            <a:ext cx="3054096" cy="539496"/>
          </a:xfrm>
          <a:prstGeom prst="roundRect">
            <a:avLst>
              <a:gd name="adj" fmla="val 11864"/>
            </a:avLst>
          </a:prstGeom>
          <a:solidFill>
            <a:srgbClr val="101912"/>
          </a:solidFill>
          <a:ln w="7620">
            <a:solidFill>
              <a:srgbClr val="344238"/>
            </a:solidFill>
            <a:prstDash val="solid"/>
          </a:ln>
        </p:spPr>
      </p:sp>
      <p:sp>
        <p:nvSpPr>
          <p:cNvPr id="16" name="Text 14"/>
          <p:cNvSpPr/>
          <p:nvPr/>
        </p:nvSpPr>
        <p:spPr>
          <a:xfrm>
            <a:off x="5861304" y="4343400"/>
            <a:ext cx="2743200" cy="292608"/>
          </a:xfrm>
          <a:prstGeom prst="rect">
            <a:avLst/>
          </a:prstGeom>
          <a:noFill/>
          <a:ln/>
        </p:spPr>
        <p:txBody>
          <a:bodyPr wrap="square" lIns="0" tIns="0" rIns="0" bIns="0" rtlCol="0" anchor="ctr">
            <a:normAutofit/>
          </a:bodyPr>
          <a:lstStyle/>
          <a:p>
            <a:pPr algn="ctr" indent="0" marL="0">
              <a:buNone/>
            </a:pPr>
            <a:r>
              <a:rPr lang="en-US" sz="1780" b="1" dirty="0">
                <a:solidFill>
                  <a:srgbClr val="F7F5EF"/>
                </a:solidFill>
                <a:latin typeface="Inter Display" pitchFamily="34" charset="0"/>
                <a:ea typeface="Inter Display" pitchFamily="34" charset="-122"/>
                <a:cs typeface="Inter Display" pitchFamily="34" charset="-120"/>
              </a:rPr>
              <a:t>Bridge</a:t>
            </a:r>
            <a:endParaRPr lang="en-US" sz="1780" dirty="0"/>
          </a:p>
        </p:txBody>
      </p:sp>
      <p:sp>
        <p:nvSpPr>
          <p:cNvPr id="17" name="Shape 15"/>
          <p:cNvSpPr/>
          <p:nvPr/>
        </p:nvSpPr>
        <p:spPr>
          <a:xfrm>
            <a:off x="2404872" y="4965192"/>
            <a:ext cx="4151376" cy="758952"/>
          </a:xfrm>
          <a:prstGeom prst="roundRect">
            <a:avLst>
              <a:gd name="adj" fmla="val 8434"/>
            </a:avLst>
          </a:prstGeom>
          <a:solidFill>
            <a:srgbClr val="C2FF62"/>
          </a:solidFill>
          <a:ln w="7620">
            <a:solidFill>
              <a:srgbClr val="C2FF62"/>
            </a:solidFill>
            <a:prstDash val="solid"/>
          </a:ln>
        </p:spPr>
      </p:sp>
      <p:sp>
        <p:nvSpPr>
          <p:cNvPr id="18" name="Text 16"/>
          <p:cNvSpPr/>
          <p:nvPr/>
        </p:nvSpPr>
        <p:spPr>
          <a:xfrm>
            <a:off x="2523744" y="5074920"/>
            <a:ext cx="3913632" cy="310896"/>
          </a:xfrm>
          <a:prstGeom prst="rect">
            <a:avLst/>
          </a:prstGeom>
          <a:noFill/>
          <a:ln/>
        </p:spPr>
        <p:txBody>
          <a:bodyPr wrap="square" lIns="0" tIns="0" rIns="0" bIns="0" rtlCol="0" anchor="ctr">
            <a:normAutofit/>
          </a:bodyPr>
          <a:lstStyle/>
          <a:p>
            <a:pPr algn="ctr" indent="0" marL="0">
              <a:buNone/>
            </a:pPr>
            <a:r>
              <a:rPr lang="en-US" sz="1620" b="1" dirty="0">
                <a:solidFill>
                  <a:srgbClr val="101B13"/>
                </a:solidFill>
                <a:latin typeface="Inter Display" pitchFamily="34" charset="0"/>
                <a:ea typeface="Inter Display" pitchFamily="34" charset="-122"/>
                <a:cs typeface="Inter Display" pitchFamily="34" charset="-120"/>
              </a:rPr>
              <a:t>Bloch Protocol infrastructure</a:t>
            </a:r>
            <a:endParaRPr lang="en-US" sz="1620" dirty="0"/>
          </a:p>
        </p:txBody>
      </p:sp>
      <p:sp>
        <p:nvSpPr>
          <p:cNvPr id="19" name="Text 17"/>
          <p:cNvSpPr/>
          <p:nvPr/>
        </p:nvSpPr>
        <p:spPr>
          <a:xfrm>
            <a:off x="2523744" y="5477256"/>
            <a:ext cx="3913632" cy="164592"/>
          </a:xfrm>
          <a:prstGeom prst="rect">
            <a:avLst/>
          </a:prstGeom>
          <a:noFill/>
          <a:ln/>
        </p:spPr>
        <p:txBody>
          <a:bodyPr wrap="square" lIns="0" tIns="0" rIns="0" bIns="0" rtlCol="0" anchor="ctr">
            <a:normAutofit/>
          </a:bodyPr>
          <a:lstStyle/>
          <a:p>
            <a:pPr algn="ctr" indent="0" marL="0">
              <a:buNone/>
            </a:pPr>
            <a:r>
              <a:rPr lang="en-US" sz="960" dirty="0">
                <a:solidFill>
                  <a:srgbClr val="101B13"/>
                </a:solidFill>
                <a:latin typeface="Inter" pitchFamily="34" charset="0"/>
                <a:ea typeface="Inter" pitchFamily="34" charset="-122"/>
                <a:cs typeface="Inter" pitchFamily="34" charset="-120"/>
              </a:rPr>
              <a:t>Native network / nodes / RPC / explorer</a:t>
            </a:r>
            <a:endParaRPr lang="en-US" sz="960" dirty="0"/>
          </a:p>
        </p:txBody>
      </p:sp>
      <p:sp>
        <p:nvSpPr>
          <p:cNvPr id="20" name="Shape 18"/>
          <p:cNvSpPr/>
          <p:nvPr/>
        </p:nvSpPr>
        <p:spPr>
          <a:xfrm>
            <a:off x="6739128" y="4965192"/>
            <a:ext cx="2020824" cy="758952"/>
          </a:xfrm>
          <a:prstGeom prst="roundRect">
            <a:avLst>
              <a:gd name="adj" fmla="val 8434"/>
            </a:avLst>
          </a:prstGeom>
          <a:solidFill>
            <a:srgbClr val="101912"/>
          </a:solidFill>
          <a:ln w="7620">
            <a:solidFill>
              <a:srgbClr val="344238"/>
            </a:solidFill>
            <a:prstDash val="solid"/>
          </a:ln>
        </p:spPr>
      </p:sp>
      <p:sp>
        <p:nvSpPr>
          <p:cNvPr id="21" name="Text 19"/>
          <p:cNvSpPr/>
          <p:nvPr/>
        </p:nvSpPr>
        <p:spPr>
          <a:xfrm>
            <a:off x="6858000" y="5120640"/>
            <a:ext cx="1783080" cy="448056"/>
          </a:xfrm>
          <a:prstGeom prst="rect">
            <a:avLst/>
          </a:prstGeom>
          <a:noFill/>
          <a:ln/>
        </p:spPr>
        <p:txBody>
          <a:bodyPr wrap="square" lIns="0" tIns="0" rIns="0" bIns="0" rtlCol="0" anchor="ctr">
            <a:normAutofit/>
          </a:bodyPr>
          <a:lstStyle/>
          <a:p>
            <a:pPr algn="ctr" indent="0" marL="0">
              <a:buNone/>
            </a:pPr>
            <a:r>
              <a:rPr lang="en-US" sz="1630" b="1" dirty="0">
                <a:solidFill>
                  <a:srgbClr val="F7F5EF"/>
                </a:solidFill>
                <a:latin typeface="Inter Display" pitchFamily="34" charset="0"/>
                <a:ea typeface="Inter Display" pitchFamily="34" charset="-122"/>
                <a:cs typeface="Inter Display" pitchFamily="34" charset="-120"/>
              </a:rPr>
              <a:t>External</a:t>
            </a:r>
            <a:endParaRPr lang="en-US" sz="1630" dirty="0"/>
          </a:p>
          <a:p>
            <a:pPr algn="ctr" indent="0" marL="0">
              <a:buNone/>
            </a:pPr>
            <a:r>
              <a:rPr lang="en-US" sz="1630" b="1" dirty="0">
                <a:solidFill>
                  <a:srgbClr val="F7F5EF"/>
                </a:solidFill>
                <a:latin typeface="Inter Display" pitchFamily="34" charset="0"/>
                <a:ea typeface="Inter Display" pitchFamily="34" charset="-122"/>
                <a:cs typeface="Inter Display" pitchFamily="34" charset="-120"/>
              </a:rPr>
              <a:t>networks</a:t>
            </a:r>
            <a:endParaRPr lang="en-US" sz="1630" dirty="0"/>
          </a:p>
        </p:txBody>
      </p:sp>
      <p:sp>
        <p:nvSpPr>
          <p:cNvPr id="22" name="Shape 20"/>
          <p:cNvSpPr/>
          <p:nvPr/>
        </p:nvSpPr>
        <p:spPr>
          <a:xfrm>
            <a:off x="5586984" y="3291840"/>
            <a:ext cx="0" cy="182880"/>
          </a:xfrm>
          <a:prstGeom prst="line">
            <a:avLst/>
          </a:prstGeom>
          <a:noFill/>
          <a:ln w="10160">
            <a:solidFill>
              <a:srgbClr val="C2FF62"/>
            </a:solidFill>
            <a:prstDash val="solid"/>
            <a:tailEnd type="triangle"/>
          </a:ln>
        </p:spPr>
      </p:sp>
      <p:sp>
        <p:nvSpPr>
          <p:cNvPr id="23" name="Shape 21"/>
          <p:cNvSpPr/>
          <p:nvPr/>
        </p:nvSpPr>
        <p:spPr>
          <a:xfrm>
            <a:off x="5586984" y="4032504"/>
            <a:ext cx="0" cy="182880"/>
          </a:xfrm>
          <a:prstGeom prst="line">
            <a:avLst/>
          </a:prstGeom>
          <a:noFill/>
          <a:ln w="10160">
            <a:solidFill>
              <a:srgbClr val="C2FF62"/>
            </a:solidFill>
            <a:prstDash val="solid"/>
            <a:tailEnd type="triangle"/>
          </a:ln>
        </p:spPr>
      </p:sp>
      <p:sp>
        <p:nvSpPr>
          <p:cNvPr id="24" name="Shape 22"/>
          <p:cNvSpPr/>
          <p:nvPr/>
        </p:nvSpPr>
        <p:spPr>
          <a:xfrm>
            <a:off x="5586984" y="4773168"/>
            <a:ext cx="0" cy="182880"/>
          </a:xfrm>
          <a:prstGeom prst="line">
            <a:avLst/>
          </a:prstGeom>
          <a:noFill/>
          <a:ln w="10160">
            <a:solidFill>
              <a:srgbClr val="C2FF62"/>
            </a:solidFill>
            <a:prstDash val="solid"/>
            <a:tailEnd type="triangle"/>
          </a:ln>
        </p:spPr>
      </p:sp>
      <p:sp>
        <p:nvSpPr>
          <p:cNvPr id="25" name="Shape 23"/>
          <p:cNvSpPr/>
          <p:nvPr/>
        </p:nvSpPr>
        <p:spPr>
          <a:xfrm>
            <a:off x="9244584" y="2743200"/>
            <a:ext cx="2322576" cy="2980944"/>
          </a:xfrm>
          <a:prstGeom prst="roundRect">
            <a:avLst>
              <a:gd name="adj" fmla="val 2756"/>
            </a:avLst>
          </a:prstGeom>
          <a:solidFill>
            <a:srgbClr val="24351B"/>
          </a:solidFill>
          <a:ln w="7620">
            <a:solidFill>
              <a:srgbClr val="547735"/>
            </a:solidFill>
            <a:prstDash val="solid"/>
          </a:ln>
        </p:spPr>
      </p:sp>
      <p:sp>
        <p:nvSpPr>
          <p:cNvPr id="26" name="Text 24"/>
          <p:cNvSpPr/>
          <p:nvPr/>
        </p:nvSpPr>
        <p:spPr>
          <a:xfrm>
            <a:off x="9473184" y="3118104"/>
            <a:ext cx="1865376" cy="822960"/>
          </a:xfrm>
          <a:prstGeom prst="rect">
            <a:avLst/>
          </a:prstGeom>
          <a:noFill/>
          <a:ln/>
        </p:spPr>
        <p:txBody>
          <a:bodyPr wrap="square" lIns="0" tIns="0" rIns="0" bIns="0" rtlCol="0" anchor="ctr">
            <a:normAutofit/>
          </a:bodyPr>
          <a:lstStyle/>
          <a:p>
            <a:pPr algn="ctr" indent="0" marL="0">
              <a:buNone/>
            </a:pPr>
            <a:r>
              <a:rPr lang="en-US" sz="2500" b="1" dirty="0">
                <a:solidFill>
                  <a:srgbClr val="C2FF62"/>
                </a:solidFill>
                <a:latin typeface="Inter Display" pitchFamily="34" charset="0"/>
                <a:ea typeface="Inter Display" pitchFamily="34" charset="-122"/>
                <a:cs typeface="Inter Display" pitchFamily="34" charset="-120"/>
              </a:rPr>
              <a:t>Postern</a:t>
            </a:r>
            <a:endParaRPr lang="en-US" sz="2500" dirty="0"/>
          </a:p>
          <a:p>
            <a:pPr algn="ctr" indent="0" marL="0">
              <a:buNone/>
            </a:pPr>
            <a:r>
              <a:rPr lang="en-US" sz="2500" b="1" dirty="0">
                <a:solidFill>
                  <a:srgbClr val="C2FF62"/>
                </a:solidFill>
                <a:latin typeface="Inter Display" pitchFamily="34" charset="0"/>
                <a:ea typeface="Inter Display" pitchFamily="34" charset="-122"/>
                <a:cs typeface="Inter Display" pitchFamily="34" charset="-120"/>
              </a:rPr>
              <a:t>Labs</a:t>
            </a:r>
            <a:endParaRPr lang="en-US" sz="2500" dirty="0"/>
          </a:p>
        </p:txBody>
      </p:sp>
      <p:sp>
        <p:nvSpPr>
          <p:cNvPr id="27" name="Text 25"/>
          <p:cNvSpPr/>
          <p:nvPr/>
        </p:nvSpPr>
        <p:spPr>
          <a:xfrm>
            <a:off x="9418320" y="4343400"/>
            <a:ext cx="1984248" cy="914400"/>
          </a:xfrm>
          <a:prstGeom prst="rect">
            <a:avLst/>
          </a:prstGeom>
          <a:noFill/>
          <a:ln/>
        </p:spPr>
        <p:txBody>
          <a:bodyPr wrap="square" lIns="0" tIns="0" rIns="0" bIns="0" rtlCol="0" anchor="ctr">
            <a:normAutofit/>
          </a:bodyPr>
          <a:lstStyle/>
          <a:p>
            <a:pPr algn="ctr" indent="0" marL="0">
              <a:buNone/>
            </a:pPr>
            <a:r>
              <a:rPr lang="en-US" sz="1398" dirty="0">
                <a:solidFill>
                  <a:srgbClr val="AFB8AF"/>
                </a:solidFill>
                <a:latin typeface="Inter" pitchFamily="34" charset="0"/>
                <a:ea typeface="Inter" pitchFamily="34" charset="-122"/>
                <a:cs typeface="Inter" pitchFamily="34" charset="-120"/>
              </a:rPr>
              <a:t>Research</a:t>
            </a:r>
            <a:endParaRPr lang="en-US" sz="1398" dirty="0"/>
          </a:p>
          <a:p>
            <a:pPr algn="ctr" indent="0" marL="0">
              <a:buNone/>
            </a:pPr>
            <a:r>
              <a:rPr lang="en-US" sz="1398" dirty="0">
                <a:solidFill>
                  <a:srgbClr val="AFB8AF"/>
                </a:solidFill>
                <a:latin typeface="Inter" pitchFamily="34" charset="0"/>
                <a:ea typeface="Inter" pitchFamily="34" charset="-122"/>
                <a:cs typeface="Inter" pitchFamily="34" charset="-120"/>
              </a:rPr>
              <a:t>Engineering</a:t>
            </a:r>
            <a:endParaRPr lang="en-US" sz="1398" dirty="0"/>
          </a:p>
          <a:p>
            <a:pPr algn="ctr" indent="0" marL="0">
              <a:buNone/>
            </a:pPr>
            <a:r>
              <a:rPr lang="en-US" sz="1398" dirty="0">
                <a:solidFill>
                  <a:srgbClr val="AFB8AF"/>
                </a:solidFill>
                <a:latin typeface="Inter" pitchFamily="34" charset="0"/>
                <a:ea typeface="Inter" pitchFamily="34" charset="-122"/>
                <a:cs typeface="Inter" pitchFamily="34" charset="-120"/>
              </a:rPr>
              <a:t>Developer tools</a:t>
            </a:r>
            <a:endParaRPr lang="en-US" sz="1398" dirty="0"/>
          </a:p>
        </p:txBody>
      </p:sp>
      <p:sp>
        <p:nvSpPr>
          <p:cNvPr id="28" name="Shape 26"/>
          <p:cNvSpPr/>
          <p:nvPr/>
        </p:nvSpPr>
        <p:spPr>
          <a:xfrm>
            <a:off x="603504" y="6318504"/>
            <a:ext cx="10984992" cy="0"/>
          </a:xfrm>
          <a:prstGeom prst="line">
            <a:avLst/>
          </a:prstGeom>
          <a:noFill/>
          <a:ln w="8890">
            <a:solidFill>
              <a:srgbClr val="344238"/>
            </a:solidFill>
            <a:prstDash val="solid"/>
          </a:ln>
        </p:spPr>
      </p:sp>
      <p:sp>
        <p:nvSpPr>
          <p:cNvPr id="29" name="Text 27"/>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30" name="Text 28"/>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AFB8AF"/>
                </a:solidFill>
                <a:latin typeface="Inter" pitchFamily="34" charset="0"/>
                <a:ea typeface="Inter" pitchFamily="34" charset="-122"/>
                <a:cs typeface="Inter" pitchFamily="34" charset="-120"/>
              </a:rPr>
              <a:t>Sources [4] [6] [7]</a:t>
            </a:r>
            <a:endParaRPr lang="en-US" sz="760" dirty="0"/>
          </a:p>
        </p:txBody>
      </p:sp>
      <p:sp>
        <p:nvSpPr>
          <p:cNvPr id="31" name="Text 29"/>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13</a:t>
            </a:r>
            <a:endParaRPr lang="en-US" sz="77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FF2E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101B13"/>
                </a:solidFill>
                <a:latin typeface="Inter" pitchFamily="34" charset="0"/>
                <a:ea typeface="Inter" pitchFamily="34" charset="-122"/>
                <a:cs typeface="Inter" pitchFamily="34" charset="-120"/>
              </a:rPr>
              <a:t>WHO WE ARE BUILDING FOR</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101B13"/>
                </a:solidFill>
                <a:latin typeface="Inter Display" pitchFamily="34" charset="0"/>
                <a:ea typeface="Inter Display" pitchFamily="34" charset="-122"/>
                <a:cs typeface="Inter Display" pitchFamily="34" charset="-120"/>
              </a:rPr>
              <a:t>Built for users.</a:t>
            </a:r>
            <a:endParaRPr lang="en-US" sz="3200" dirty="0"/>
          </a:p>
          <a:p>
            <a:pPr algn="l" indent="0" marL="0">
              <a:buNone/>
            </a:pPr>
            <a:r>
              <a:rPr lang="en-US" sz="3200" b="1" dirty="0">
                <a:solidFill>
                  <a:srgbClr val="101B13"/>
                </a:solidFill>
                <a:latin typeface="Inter Display" pitchFamily="34" charset="0"/>
                <a:ea typeface="Inter Display" pitchFamily="34" charset="-122"/>
                <a:cs typeface="Inter Display" pitchFamily="34" charset="-120"/>
              </a:rPr>
              <a:t>Designed for an ecosystem.</a:t>
            </a:r>
            <a:endParaRPr lang="en-US" sz="3200"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536354"/>
                </a:solidFill>
                <a:latin typeface="Inter" pitchFamily="34" charset="0"/>
                <a:ea typeface="Inter" pitchFamily="34" charset="-122"/>
                <a:cs typeface="Inter" pitchFamily="34" charset="-120"/>
              </a:rPr>
              <a:t>Three audiences, with a shared need for clear and usable infrastructure.</a:t>
            </a:r>
            <a:endParaRPr lang="en-US" sz="1596" dirty="0"/>
          </a:p>
        </p:txBody>
      </p:sp>
      <p:sp>
        <p:nvSpPr>
          <p:cNvPr id="5" name="Shape 3"/>
          <p:cNvSpPr/>
          <p:nvPr/>
        </p:nvSpPr>
        <p:spPr>
          <a:xfrm>
            <a:off x="603504" y="2907792"/>
            <a:ext cx="3438144" cy="0"/>
          </a:xfrm>
          <a:prstGeom prst="line">
            <a:avLst/>
          </a:prstGeom>
          <a:noFill/>
          <a:ln w="8890">
            <a:solidFill>
              <a:srgbClr val="D0D9C7"/>
            </a:solidFill>
            <a:prstDash val="solid"/>
          </a:ln>
        </p:spPr>
      </p:sp>
      <p:sp>
        <p:nvSpPr>
          <p:cNvPr id="6" name="Text 4"/>
          <p:cNvSpPr/>
          <p:nvPr/>
        </p:nvSpPr>
        <p:spPr>
          <a:xfrm>
            <a:off x="603504" y="3172968"/>
            <a:ext cx="3438144"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536354"/>
                </a:solidFill>
                <a:latin typeface="Inter" pitchFamily="34" charset="0"/>
                <a:ea typeface="Inter" pitchFamily="34" charset="-122"/>
                <a:cs typeface="Inter" pitchFamily="34" charset="-120"/>
              </a:rPr>
              <a:t>01</a:t>
            </a:r>
            <a:endParaRPr lang="en-US" sz="950" dirty="0"/>
          </a:p>
        </p:txBody>
      </p:sp>
      <p:sp>
        <p:nvSpPr>
          <p:cNvPr id="7" name="Text 5"/>
          <p:cNvSpPr/>
          <p:nvPr/>
        </p:nvSpPr>
        <p:spPr>
          <a:xfrm>
            <a:off x="603504" y="3703320"/>
            <a:ext cx="3438144" cy="731520"/>
          </a:xfrm>
          <a:prstGeom prst="rect">
            <a:avLst/>
          </a:prstGeom>
          <a:noFill/>
          <a:ln/>
        </p:spPr>
        <p:txBody>
          <a:bodyPr wrap="square" lIns="0" tIns="0" rIns="0" bIns="0" rtlCol="0" anchor="ctr">
            <a:normAutofit/>
          </a:bodyPr>
          <a:lstStyle/>
          <a:p>
            <a:pPr algn="l" indent="0" marL="0">
              <a:buNone/>
            </a:pPr>
            <a:r>
              <a:rPr lang="en-US" sz="2706" b="1" dirty="0">
                <a:solidFill>
                  <a:srgbClr val="101B13"/>
                </a:solidFill>
                <a:latin typeface="Inter Display" pitchFamily="34" charset="0"/>
                <a:ea typeface="Inter Display" pitchFamily="34" charset="-122"/>
                <a:cs typeface="Inter Display" pitchFamily="34" charset="-120"/>
              </a:rPr>
              <a:t>Individuals</a:t>
            </a:r>
            <a:endParaRPr lang="en-US" sz="2706" dirty="0"/>
          </a:p>
        </p:txBody>
      </p:sp>
      <p:sp>
        <p:nvSpPr>
          <p:cNvPr id="8" name="Text 6"/>
          <p:cNvSpPr/>
          <p:nvPr/>
        </p:nvSpPr>
        <p:spPr>
          <a:xfrm>
            <a:off x="603504" y="4636008"/>
            <a:ext cx="3438144" cy="320040"/>
          </a:xfrm>
          <a:prstGeom prst="rect">
            <a:avLst/>
          </a:prstGeom>
          <a:noFill/>
          <a:ln/>
        </p:spPr>
        <p:txBody>
          <a:bodyPr wrap="square" lIns="0" tIns="0" rIns="0" bIns="0" rtlCol="0" anchor="ctr">
            <a:normAutofit/>
          </a:bodyPr>
          <a:lstStyle/>
          <a:p>
            <a:pPr algn="l" indent="0" marL="0">
              <a:buNone/>
            </a:pPr>
            <a:r>
              <a:rPr lang="en-US" sz="1480" b="1" dirty="0">
                <a:solidFill>
                  <a:srgbClr val="101B13"/>
                </a:solidFill>
                <a:latin typeface="Inter" pitchFamily="34" charset="0"/>
                <a:ea typeface="Inter" pitchFamily="34" charset="-122"/>
                <a:cs typeface="Inter" pitchFamily="34" charset="-120"/>
              </a:rPr>
              <a:t>Control and clarity</a:t>
            </a:r>
            <a:endParaRPr lang="en-US" sz="1480" dirty="0"/>
          </a:p>
        </p:txBody>
      </p:sp>
      <p:sp>
        <p:nvSpPr>
          <p:cNvPr id="9" name="Text 7"/>
          <p:cNvSpPr/>
          <p:nvPr/>
        </p:nvSpPr>
        <p:spPr>
          <a:xfrm>
            <a:off x="603504" y="5212080"/>
            <a:ext cx="3438144" cy="841248"/>
          </a:xfrm>
          <a:prstGeom prst="rect">
            <a:avLst/>
          </a:prstGeom>
          <a:noFill/>
          <a:ln/>
        </p:spPr>
        <p:txBody>
          <a:bodyPr wrap="square" lIns="0" tIns="0" rIns="0" bIns="0" rtlCol="0" anchor="t">
            <a:normAutofit/>
          </a:bodyPr>
          <a:lstStyle/>
          <a:p>
            <a:pPr algn="l" indent="0" marL="0">
              <a:buNone/>
            </a:pPr>
            <a:r>
              <a:rPr lang="en-US" sz="1310" dirty="0">
                <a:solidFill>
                  <a:srgbClr val="536354"/>
                </a:solidFill>
                <a:latin typeface="Inter" pitchFamily="34" charset="0"/>
                <a:ea typeface="Inter" pitchFamily="34" charset="-122"/>
                <a:cs typeface="Inter" pitchFamily="34" charset="-120"/>
              </a:rPr>
              <a:t>Readable transaction flows.</a:t>
            </a:r>
            <a:endParaRPr lang="en-US" sz="1310" dirty="0"/>
          </a:p>
          <a:p>
            <a:pPr algn="l" indent="0" marL="0">
              <a:buNone/>
            </a:pPr>
            <a:r>
              <a:rPr lang="en-US" sz="1310" dirty="0">
                <a:solidFill>
                  <a:srgbClr val="536354"/>
                </a:solidFill>
                <a:latin typeface="Inter" pitchFamily="34" charset="0"/>
                <a:ea typeface="Inter" pitchFamily="34" charset="-122"/>
                <a:cs typeface="Inter" pitchFamily="34" charset="-120"/>
              </a:rPr>
              <a:t>Explicit approvals.</a:t>
            </a:r>
            <a:endParaRPr lang="en-US" sz="1310" dirty="0"/>
          </a:p>
          <a:p>
            <a:pPr algn="l" indent="0" marL="0">
              <a:buNone/>
            </a:pPr>
            <a:r>
              <a:rPr lang="en-US" sz="1310" dirty="0">
                <a:solidFill>
                  <a:srgbClr val="536354"/>
                </a:solidFill>
                <a:latin typeface="Inter" pitchFamily="34" charset="0"/>
                <a:ea typeface="Inter" pitchFamily="34" charset="-122"/>
                <a:cs typeface="Inter" pitchFamily="34" charset="-120"/>
              </a:rPr>
              <a:t>Visible route assumptions.</a:t>
            </a:r>
            <a:endParaRPr lang="en-US" sz="1310" dirty="0"/>
          </a:p>
        </p:txBody>
      </p:sp>
      <p:sp>
        <p:nvSpPr>
          <p:cNvPr id="10" name="Shape 8"/>
          <p:cNvSpPr/>
          <p:nvPr/>
        </p:nvSpPr>
        <p:spPr>
          <a:xfrm>
            <a:off x="4334256" y="2907792"/>
            <a:ext cx="3438144" cy="0"/>
          </a:xfrm>
          <a:prstGeom prst="line">
            <a:avLst/>
          </a:prstGeom>
          <a:noFill/>
          <a:ln w="8890">
            <a:solidFill>
              <a:srgbClr val="D0D9C7"/>
            </a:solidFill>
            <a:prstDash val="solid"/>
          </a:ln>
        </p:spPr>
      </p:sp>
      <p:sp>
        <p:nvSpPr>
          <p:cNvPr id="11" name="Text 9"/>
          <p:cNvSpPr/>
          <p:nvPr/>
        </p:nvSpPr>
        <p:spPr>
          <a:xfrm>
            <a:off x="4334256" y="3172968"/>
            <a:ext cx="3438144"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536354"/>
                </a:solidFill>
                <a:latin typeface="Inter" pitchFamily="34" charset="0"/>
                <a:ea typeface="Inter" pitchFamily="34" charset="-122"/>
                <a:cs typeface="Inter" pitchFamily="34" charset="-120"/>
              </a:rPr>
              <a:t>02</a:t>
            </a:r>
            <a:endParaRPr lang="en-US" sz="950" dirty="0"/>
          </a:p>
        </p:txBody>
      </p:sp>
      <p:sp>
        <p:nvSpPr>
          <p:cNvPr id="12" name="Text 10"/>
          <p:cNvSpPr/>
          <p:nvPr/>
        </p:nvSpPr>
        <p:spPr>
          <a:xfrm>
            <a:off x="4334256" y="3703320"/>
            <a:ext cx="3438144" cy="731520"/>
          </a:xfrm>
          <a:prstGeom prst="rect">
            <a:avLst/>
          </a:prstGeom>
          <a:noFill/>
          <a:ln/>
        </p:spPr>
        <p:txBody>
          <a:bodyPr wrap="square" lIns="0" tIns="0" rIns="0" bIns="0" rtlCol="0" anchor="ctr">
            <a:normAutofit/>
          </a:bodyPr>
          <a:lstStyle/>
          <a:p>
            <a:pPr algn="l" indent="0" marL="0">
              <a:buNone/>
            </a:pPr>
            <a:r>
              <a:rPr lang="en-US" sz="2706" b="1" dirty="0">
                <a:solidFill>
                  <a:srgbClr val="101B13"/>
                </a:solidFill>
                <a:latin typeface="Inter Display" pitchFamily="34" charset="0"/>
                <a:ea typeface="Inter Display" pitchFamily="34" charset="-122"/>
                <a:cs typeface="Inter Display" pitchFamily="34" charset="-120"/>
              </a:rPr>
              <a:t>Builders</a:t>
            </a:r>
            <a:endParaRPr lang="en-US" sz="2706" dirty="0"/>
          </a:p>
        </p:txBody>
      </p:sp>
      <p:sp>
        <p:nvSpPr>
          <p:cNvPr id="13" name="Text 11"/>
          <p:cNvSpPr/>
          <p:nvPr/>
        </p:nvSpPr>
        <p:spPr>
          <a:xfrm>
            <a:off x="4334256" y="4636008"/>
            <a:ext cx="3438144" cy="320040"/>
          </a:xfrm>
          <a:prstGeom prst="rect">
            <a:avLst/>
          </a:prstGeom>
          <a:noFill/>
          <a:ln/>
        </p:spPr>
        <p:txBody>
          <a:bodyPr wrap="square" lIns="0" tIns="0" rIns="0" bIns="0" rtlCol="0" anchor="ctr">
            <a:normAutofit/>
          </a:bodyPr>
          <a:lstStyle/>
          <a:p>
            <a:pPr algn="l" indent="0" marL="0">
              <a:buNone/>
            </a:pPr>
            <a:r>
              <a:rPr lang="en-US" sz="1480" b="1" dirty="0">
                <a:solidFill>
                  <a:srgbClr val="101B13"/>
                </a:solidFill>
                <a:latin typeface="Inter" pitchFamily="34" charset="0"/>
                <a:ea typeface="Inter" pitchFamily="34" charset="-122"/>
                <a:cs typeface="Inter" pitchFamily="34" charset="-120"/>
              </a:rPr>
              <a:t>Tools and integration</a:t>
            </a:r>
            <a:endParaRPr lang="en-US" sz="1480" dirty="0"/>
          </a:p>
        </p:txBody>
      </p:sp>
      <p:sp>
        <p:nvSpPr>
          <p:cNvPr id="14" name="Text 12"/>
          <p:cNvSpPr/>
          <p:nvPr/>
        </p:nvSpPr>
        <p:spPr>
          <a:xfrm>
            <a:off x="4334256" y="5212080"/>
            <a:ext cx="3438144" cy="841248"/>
          </a:xfrm>
          <a:prstGeom prst="rect">
            <a:avLst/>
          </a:prstGeom>
          <a:noFill/>
          <a:ln/>
        </p:spPr>
        <p:txBody>
          <a:bodyPr wrap="square" lIns="0" tIns="0" rIns="0" bIns="0" rtlCol="0" anchor="t">
            <a:normAutofit/>
          </a:bodyPr>
          <a:lstStyle/>
          <a:p>
            <a:pPr algn="l" indent="0" marL="0">
              <a:buNone/>
            </a:pPr>
            <a:r>
              <a:rPr lang="en-US" sz="1310" dirty="0">
                <a:solidFill>
                  <a:srgbClr val="536354"/>
                </a:solidFill>
                <a:latin typeface="Inter" pitchFamily="34" charset="0"/>
                <a:ea typeface="Inter" pitchFamily="34" charset="-122"/>
                <a:cs typeface="Inter" pitchFamily="34" charset="-120"/>
              </a:rPr>
              <a:t>Reusable interfaces.</a:t>
            </a:r>
            <a:endParaRPr lang="en-US" sz="1310" dirty="0"/>
          </a:p>
          <a:p>
            <a:pPr algn="l" indent="0" marL="0">
              <a:buNone/>
            </a:pPr>
            <a:r>
              <a:rPr lang="en-US" sz="1310" dirty="0">
                <a:solidFill>
                  <a:srgbClr val="536354"/>
                </a:solidFill>
                <a:latin typeface="Inter" pitchFamily="34" charset="0"/>
                <a:ea typeface="Inter" pitchFamily="34" charset="-122"/>
                <a:cs typeface="Inter" pitchFamily="34" charset="-120"/>
              </a:rPr>
              <a:t>Technical documentation.</a:t>
            </a:r>
            <a:endParaRPr lang="en-US" sz="1310" dirty="0"/>
          </a:p>
          <a:p>
            <a:pPr algn="l" indent="0" marL="0">
              <a:buNone/>
            </a:pPr>
            <a:r>
              <a:rPr lang="en-US" sz="1310" dirty="0">
                <a:solidFill>
                  <a:srgbClr val="536354"/>
                </a:solidFill>
                <a:latin typeface="Inter" pitchFamily="34" charset="0"/>
                <a:ea typeface="Inter" pitchFamily="34" charset="-122"/>
                <a:cs typeface="Inter" pitchFamily="34" charset="-120"/>
              </a:rPr>
              <a:t>A path from local testing.</a:t>
            </a:r>
            <a:endParaRPr lang="en-US" sz="1310" dirty="0"/>
          </a:p>
        </p:txBody>
      </p:sp>
      <p:sp>
        <p:nvSpPr>
          <p:cNvPr id="15" name="Shape 13"/>
          <p:cNvSpPr/>
          <p:nvPr/>
        </p:nvSpPr>
        <p:spPr>
          <a:xfrm>
            <a:off x="8065008" y="2907792"/>
            <a:ext cx="3438144" cy="0"/>
          </a:xfrm>
          <a:prstGeom prst="line">
            <a:avLst/>
          </a:prstGeom>
          <a:noFill/>
          <a:ln w="8890">
            <a:solidFill>
              <a:srgbClr val="D0D9C7"/>
            </a:solidFill>
            <a:prstDash val="solid"/>
          </a:ln>
        </p:spPr>
      </p:sp>
      <p:sp>
        <p:nvSpPr>
          <p:cNvPr id="16" name="Text 14"/>
          <p:cNvSpPr/>
          <p:nvPr/>
        </p:nvSpPr>
        <p:spPr>
          <a:xfrm>
            <a:off x="8065008" y="3172968"/>
            <a:ext cx="3438144"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536354"/>
                </a:solidFill>
                <a:latin typeface="Inter" pitchFamily="34" charset="0"/>
                <a:ea typeface="Inter" pitchFamily="34" charset="-122"/>
                <a:cs typeface="Inter" pitchFamily="34" charset="-120"/>
              </a:rPr>
              <a:t>03</a:t>
            </a:r>
            <a:endParaRPr lang="en-US" sz="950" dirty="0"/>
          </a:p>
        </p:txBody>
      </p:sp>
      <p:sp>
        <p:nvSpPr>
          <p:cNvPr id="17" name="Text 15"/>
          <p:cNvSpPr/>
          <p:nvPr/>
        </p:nvSpPr>
        <p:spPr>
          <a:xfrm>
            <a:off x="8065008" y="3703320"/>
            <a:ext cx="3438144" cy="731520"/>
          </a:xfrm>
          <a:prstGeom prst="rect">
            <a:avLst/>
          </a:prstGeom>
          <a:noFill/>
          <a:ln/>
        </p:spPr>
        <p:txBody>
          <a:bodyPr wrap="square" lIns="0" tIns="0" rIns="0" bIns="0" rtlCol="0" anchor="ctr">
            <a:normAutofit/>
          </a:bodyPr>
          <a:lstStyle/>
          <a:p>
            <a:pPr algn="l" indent="0" marL="0">
              <a:buNone/>
            </a:pPr>
            <a:r>
              <a:rPr lang="en-US" sz="2706" b="1" dirty="0">
                <a:solidFill>
                  <a:srgbClr val="101B13"/>
                </a:solidFill>
                <a:latin typeface="Inter Display" pitchFamily="34" charset="0"/>
                <a:ea typeface="Inter Display" pitchFamily="34" charset="-122"/>
                <a:cs typeface="Inter Display" pitchFamily="34" charset="-120"/>
              </a:rPr>
              <a:t>Ecosystem partners</a:t>
            </a:r>
            <a:endParaRPr lang="en-US" sz="2706" dirty="0"/>
          </a:p>
        </p:txBody>
      </p:sp>
      <p:sp>
        <p:nvSpPr>
          <p:cNvPr id="18" name="Text 16"/>
          <p:cNvSpPr/>
          <p:nvPr/>
        </p:nvSpPr>
        <p:spPr>
          <a:xfrm>
            <a:off x="8065008" y="4636008"/>
            <a:ext cx="3438144" cy="320040"/>
          </a:xfrm>
          <a:prstGeom prst="rect">
            <a:avLst/>
          </a:prstGeom>
          <a:noFill/>
          <a:ln/>
        </p:spPr>
        <p:txBody>
          <a:bodyPr wrap="square" lIns="0" tIns="0" rIns="0" bIns="0" rtlCol="0" anchor="ctr">
            <a:normAutofit/>
          </a:bodyPr>
          <a:lstStyle/>
          <a:p>
            <a:pPr algn="l" indent="0" marL="0">
              <a:buNone/>
            </a:pPr>
            <a:r>
              <a:rPr lang="en-US" sz="1480" b="1" dirty="0">
                <a:solidFill>
                  <a:srgbClr val="101B13"/>
                </a:solidFill>
                <a:latin typeface="Inter" pitchFamily="34" charset="0"/>
                <a:ea typeface="Inter" pitchFamily="34" charset="-122"/>
                <a:cs typeface="Inter" pitchFamily="34" charset="-120"/>
              </a:rPr>
              <a:t>Connection and reach</a:t>
            </a:r>
            <a:endParaRPr lang="en-US" sz="1480" dirty="0"/>
          </a:p>
        </p:txBody>
      </p:sp>
      <p:sp>
        <p:nvSpPr>
          <p:cNvPr id="19" name="Text 17"/>
          <p:cNvSpPr/>
          <p:nvPr/>
        </p:nvSpPr>
        <p:spPr>
          <a:xfrm>
            <a:off x="8065008" y="5212080"/>
            <a:ext cx="3438144" cy="841248"/>
          </a:xfrm>
          <a:prstGeom prst="rect">
            <a:avLst/>
          </a:prstGeom>
          <a:noFill/>
          <a:ln/>
        </p:spPr>
        <p:txBody>
          <a:bodyPr wrap="square" lIns="0" tIns="0" rIns="0" bIns="0" rtlCol="0" anchor="t">
            <a:normAutofit/>
          </a:bodyPr>
          <a:lstStyle/>
          <a:p>
            <a:pPr algn="l" indent="0" marL="0">
              <a:buNone/>
            </a:pPr>
            <a:r>
              <a:rPr lang="en-US" sz="1310" dirty="0">
                <a:solidFill>
                  <a:srgbClr val="536354"/>
                </a:solidFill>
                <a:latin typeface="Inter" pitchFamily="34" charset="0"/>
                <a:ea typeface="Inter" pitchFamily="34" charset="-122"/>
                <a:cs typeface="Inter" pitchFamily="34" charset="-120"/>
              </a:rPr>
              <a:t>Product integrations.</a:t>
            </a:r>
            <a:endParaRPr lang="en-US" sz="1310" dirty="0"/>
          </a:p>
          <a:p>
            <a:pPr algn="l" indent="0" marL="0">
              <a:buNone/>
            </a:pPr>
            <a:r>
              <a:rPr lang="en-US" sz="1310" dirty="0">
                <a:solidFill>
                  <a:srgbClr val="536354"/>
                </a:solidFill>
                <a:latin typeface="Inter" pitchFamily="34" charset="0"/>
                <a:ea typeface="Inter" pitchFamily="34" charset="-122"/>
                <a:cs typeface="Inter" pitchFamily="34" charset="-120"/>
              </a:rPr>
              <a:t>Liquidity collaboration.</a:t>
            </a:r>
            <a:endParaRPr lang="en-US" sz="1310" dirty="0"/>
          </a:p>
          <a:p>
            <a:pPr algn="l" indent="0" marL="0">
              <a:buNone/>
            </a:pPr>
            <a:r>
              <a:rPr lang="en-US" sz="1310" dirty="0">
                <a:solidFill>
                  <a:srgbClr val="536354"/>
                </a:solidFill>
                <a:latin typeface="Inter" pitchFamily="34" charset="0"/>
                <a:ea typeface="Inter" pitchFamily="34" charset="-122"/>
                <a:cs typeface="Inter" pitchFamily="34" charset="-120"/>
              </a:rPr>
              <a:t>Distribution opportunities.</a:t>
            </a:r>
            <a:endParaRPr lang="en-US" sz="1310" dirty="0"/>
          </a:p>
        </p:txBody>
      </p:sp>
      <p:sp>
        <p:nvSpPr>
          <p:cNvPr id="20" name="Shape 18"/>
          <p:cNvSpPr/>
          <p:nvPr/>
        </p:nvSpPr>
        <p:spPr>
          <a:xfrm>
            <a:off x="603504" y="6318504"/>
            <a:ext cx="10984992" cy="0"/>
          </a:xfrm>
          <a:prstGeom prst="line">
            <a:avLst/>
          </a:prstGeom>
          <a:noFill/>
          <a:ln w="8890">
            <a:solidFill>
              <a:srgbClr val="D0D9C7"/>
            </a:solidFill>
            <a:prstDash val="solid"/>
          </a:ln>
        </p:spPr>
      </p:sp>
      <p:sp>
        <p:nvSpPr>
          <p:cNvPr id="21" name="Text 19"/>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536354"/>
                </a:solidFill>
                <a:latin typeface="Inter" pitchFamily="34" charset="0"/>
                <a:ea typeface="Inter" pitchFamily="34" charset="-122"/>
                <a:cs typeface="Inter" pitchFamily="34" charset="-120"/>
              </a:rPr>
              <a:t>BLOCH INC  /  INSTITUTIONAL OVERVIEW</a:t>
            </a:r>
            <a:endParaRPr lang="en-US" sz="770" dirty="0"/>
          </a:p>
        </p:txBody>
      </p:sp>
      <p:sp>
        <p:nvSpPr>
          <p:cNvPr id="22" name="Text 20"/>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536354"/>
                </a:solidFill>
                <a:latin typeface="Inter" pitchFamily="34" charset="0"/>
                <a:ea typeface="Inter" pitchFamily="34" charset="-122"/>
                <a:cs typeface="Inter" pitchFamily="34" charset="-120"/>
              </a:rPr>
              <a:t>14</a:t>
            </a:r>
            <a:endParaRPr lang="en-US" sz="77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COMMERCIAL THESIS</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F7F5EF"/>
                </a:solidFill>
                <a:latin typeface="Inter Display" pitchFamily="34" charset="0"/>
                <a:ea typeface="Inter Display" pitchFamily="34" charset="-122"/>
                <a:cs typeface="Inter Display" pitchFamily="34" charset="-120"/>
              </a:rPr>
              <a:t>Value creation</a:t>
            </a:r>
            <a:endParaRPr lang="en-US" sz="3200" dirty="0"/>
          </a:p>
          <a:p>
            <a:pPr algn="l" indent="0" marL="0">
              <a:buNone/>
            </a:pPr>
            <a:r>
              <a:rPr lang="en-US" sz="3200" b="1" dirty="0">
                <a:solidFill>
                  <a:srgbClr val="F7F5EF"/>
                </a:solidFill>
                <a:latin typeface="Inter Display" pitchFamily="34" charset="0"/>
                <a:ea typeface="Inter Display" pitchFamily="34" charset="-122"/>
                <a:cs typeface="Inter Display" pitchFamily="34" charset="-120"/>
              </a:rPr>
              <a:t>follows utility.</a:t>
            </a:r>
            <a:endParaRPr lang="en-US" sz="3200" dirty="0"/>
          </a:p>
        </p:txBody>
      </p:sp>
      <p:sp>
        <p:nvSpPr>
          <p:cNvPr id="4" name="Text 2"/>
          <p:cNvSpPr/>
          <p:nvPr/>
        </p:nvSpPr>
        <p:spPr>
          <a:xfrm>
            <a:off x="603504" y="2743200"/>
            <a:ext cx="4434840" cy="2642616"/>
          </a:xfrm>
          <a:prstGeom prst="rect">
            <a:avLst/>
          </a:prstGeom>
          <a:noFill/>
          <a:ln/>
        </p:spPr>
        <p:txBody>
          <a:bodyPr wrap="square" lIns="0" tIns="0" rIns="0" bIns="0" rtlCol="0" anchor="ctr">
            <a:normAutofit/>
          </a:bodyPr>
          <a:lstStyle/>
          <a:p>
            <a:pPr algn="l" indent="0" marL="0">
              <a:buNone/>
            </a:pPr>
            <a:r>
              <a:rPr lang="en-US" sz="4797" b="1" dirty="0">
                <a:solidFill>
                  <a:srgbClr val="C2FF62"/>
                </a:solidFill>
                <a:latin typeface="Inter Display" pitchFamily="34" charset="0"/>
                <a:ea typeface="Inter Display" pitchFamily="34" charset="-122"/>
                <a:cs typeface="Inter Display" pitchFamily="34" charset="-120"/>
              </a:rPr>
              <a:t>Use.</a:t>
            </a:r>
            <a:endParaRPr lang="en-US" sz="4797" dirty="0"/>
          </a:p>
          <a:p>
            <a:pPr algn="l" indent="0" marL="0">
              <a:buNone/>
            </a:pPr>
            <a:r>
              <a:rPr lang="en-US" sz="4797" b="1" dirty="0">
                <a:solidFill>
                  <a:srgbClr val="C2FF62"/>
                </a:solidFill>
                <a:latin typeface="Inter Display" pitchFamily="34" charset="0"/>
                <a:ea typeface="Inter Display" pitchFamily="34" charset="-122"/>
                <a:cs typeface="Inter Display" pitchFamily="34" charset="-120"/>
              </a:rPr>
              <a:t>Integrate.</a:t>
            </a:r>
            <a:endParaRPr lang="en-US" sz="4797" dirty="0"/>
          </a:p>
          <a:p>
            <a:pPr algn="l" indent="0" marL="0">
              <a:buNone/>
            </a:pPr>
            <a:r>
              <a:rPr lang="en-US" sz="4797" b="1" dirty="0">
                <a:solidFill>
                  <a:srgbClr val="C2FF62"/>
                </a:solidFill>
                <a:latin typeface="Inter Display" pitchFamily="34" charset="0"/>
                <a:ea typeface="Inter Display" pitchFamily="34" charset="-122"/>
                <a:cs typeface="Inter Display" pitchFamily="34" charset="-120"/>
              </a:rPr>
              <a:t>Scale.</a:t>
            </a:r>
            <a:endParaRPr lang="en-US" sz="4797" dirty="0"/>
          </a:p>
        </p:txBody>
      </p:sp>
      <p:sp>
        <p:nvSpPr>
          <p:cNvPr id="5" name="Text 3"/>
          <p:cNvSpPr/>
          <p:nvPr/>
        </p:nvSpPr>
        <p:spPr>
          <a:xfrm>
            <a:off x="5276088" y="2852928"/>
            <a:ext cx="475488" cy="219456"/>
          </a:xfrm>
          <a:prstGeom prst="rect">
            <a:avLst/>
          </a:prstGeom>
          <a:noFill/>
          <a:ln/>
        </p:spPr>
        <p:txBody>
          <a:bodyPr wrap="square" lIns="0" tIns="0" rIns="0" bIns="0" rtlCol="0" anchor="ctr">
            <a:normAutofit/>
          </a:bodyPr>
          <a:lstStyle/>
          <a:p>
            <a:pPr algn="l" indent="0" marL="0">
              <a:buNone/>
            </a:pPr>
            <a:r>
              <a:rPr lang="en-US" sz="910" b="1" spc="165" kern="0" dirty="0">
                <a:solidFill>
                  <a:srgbClr val="C2FF62"/>
                </a:solidFill>
                <a:latin typeface="Inter" pitchFamily="34" charset="0"/>
                <a:ea typeface="Inter" pitchFamily="34" charset="-122"/>
                <a:cs typeface="Inter" pitchFamily="34" charset="-120"/>
              </a:rPr>
              <a:t>01</a:t>
            </a:r>
            <a:endParaRPr lang="en-US" sz="910" dirty="0"/>
          </a:p>
        </p:txBody>
      </p:sp>
      <p:sp>
        <p:nvSpPr>
          <p:cNvPr id="6" name="Text 4"/>
          <p:cNvSpPr/>
          <p:nvPr/>
        </p:nvSpPr>
        <p:spPr>
          <a:xfrm>
            <a:off x="5971032" y="2788920"/>
            <a:ext cx="5586984" cy="356616"/>
          </a:xfrm>
          <a:prstGeom prst="rect">
            <a:avLst/>
          </a:prstGeom>
          <a:noFill/>
          <a:ln/>
        </p:spPr>
        <p:txBody>
          <a:bodyPr wrap="square" lIns="0" tIns="0" rIns="0" bIns="0" rtlCol="0" anchor="ctr">
            <a:normAutofit/>
          </a:bodyPr>
          <a:lstStyle/>
          <a:p>
            <a:pPr algn="l" indent="0" marL="0">
              <a:buNone/>
            </a:pPr>
            <a:r>
              <a:rPr lang="en-US" sz="2130" b="1" dirty="0">
                <a:solidFill>
                  <a:srgbClr val="F7F5EF"/>
                </a:solidFill>
                <a:latin typeface="Inter Display" pitchFamily="34" charset="0"/>
                <a:ea typeface="Inter Display" pitchFamily="34" charset="-122"/>
                <a:cs typeface="Inter Display" pitchFamily="34" charset="-120"/>
              </a:rPr>
              <a:t>Transaction services</a:t>
            </a:r>
            <a:endParaRPr lang="en-US" sz="2130" dirty="0"/>
          </a:p>
        </p:txBody>
      </p:sp>
      <p:sp>
        <p:nvSpPr>
          <p:cNvPr id="7" name="Text 5"/>
          <p:cNvSpPr/>
          <p:nvPr/>
        </p:nvSpPr>
        <p:spPr>
          <a:xfrm>
            <a:off x="5971032" y="3246120"/>
            <a:ext cx="5586984" cy="530352"/>
          </a:xfrm>
          <a:prstGeom prst="rect">
            <a:avLst/>
          </a:prstGeom>
          <a:noFill/>
          <a:ln/>
        </p:spPr>
        <p:txBody>
          <a:bodyPr wrap="square" lIns="0" tIns="0" rIns="0" bIns="0" rtlCol="0" anchor="ctr">
            <a:normAutofit/>
          </a:bodyPr>
          <a:lstStyle/>
          <a:p>
            <a:pPr algn="l" indent="0" marL="0">
              <a:buNone/>
            </a:pPr>
            <a:r>
              <a:rPr lang="en-US" sz="1360" dirty="0">
                <a:solidFill>
                  <a:srgbClr val="AFB8AF"/>
                </a:solidFill>
                <a:latin typeface="Inter" pitchFamily="34" charset="0"/>
                <a:ea typeface="Inter" pitchFamily="34" charset="-122"/>
                <a:cs typeface="Inter" pitchFamily="34" charset="-120"/>
              </a:rPr>
              <a:t>Potential participation in eligible</a:t>
            </a:r>
            <a:endParaRPr lang="en-US" sz="1360" dirty="0"/>
          </a:p>
          <a:p>
            <a:pPr algn="l" indent="0" marL="0">
              <a:buNone/>
            </a:pPr>
            <a:r>
              <a:rPr lang="en-US" sz="1360" dirty="0">
                <a:solidFill>
                  <a:srgbClr val="AFB8AF"/>
                </a:solidFill>
                <a:latin typeface="Inter" pitchFamily="34" charset="0"/>
                <a:ea typeface="Inter" pitchFamily="34" charset="-122"/>
                <a:cs typeface="Inter" pitchFamily="34" charset="-120"/>
              </a:rPr>
              <a:t>execution or routing fees.</a:t>
            </a:r>
            <a:endParaRPr lang="en-US" sz="1360" dirty="0"/>
          </a:p>
        </p:txBody>
      </p:sp>
      <p:sp>
        <p:nvSpPr>
          <p:cNvPr id="8" name="Text 6"/>
          <p:cNvSpPr/>
          <p:nvPr/>
        </p:nvSpPr>
        <p:spPr>
          <a:xfrm>
            <a:off x="5276088" y="3840480"/>
            <a:ext cx="475488" cy="219456"/>
          </a:xfrm>
          <a:prstGeom prst="rect">
            <a:avLst/>
          </a:prstGeom>
          <a:noFill/>
          <a:ln/>
        </p:spPr>
        <p:txBody>
          <a:bodyPr wrap="square" lIns="0" tIns="0" rIns="0" bIns="0" rtlCol="0" anchor="ctr">
            <a:normAutofit/>
          </a:bodyPr>
          <a:lstStyle/>
          <a:p>
            <a:pPr algn="l" indent="0" marL="0">
              <a:buNone/>
            </a:pPr>
            <a:r>
              <a:rPr lang="en-US" sz="910" b="1" spc="165" kern="0" dirty="0">
                <a:solidFill>
                  <a:srgbClr val="C2FF62"/>
                </a:solidFill>
                <a:latin typeface="Inter" pitchFamily="34" charset="0"/>
                <a:ea typeface="Inter" pitchFamily="34" charset="-122"/>
                <a:cs typeface="Inter" pitchFamily="34" charset="-120"/>
              </a:rPr>
              <a:t>02</a:t>
            </a:r>
            <a:endParaRPr lang="en-US" sz="910" dirty="0"/>
          </a:p>
        </p:txBody>
      </p:sp>
      <p:sp>
        <p:nvSpPr>
          <p:cNvPr id="9" name="Text 7"/>
          <p:cNvSpPr/>
          <p:nvPr/>
        </p:nvSpPr>
        <p:spPr>
          <a:xfrm>
            <a:off x="5971032" y="3776472"/>
            <a:ext cx="5586984" cy="356616"/>
          </a:xfrm>
          <a:prstGeom prst="rect">
            <a:avLst/>
          </a:prstGeom>
          <a:noFill/>
          <a:ln/>
        </p:spPr>
        <p:txBody>
          <a:bodyPr wrap="square" lIns="0" tIns="0" rIns="0" bIns="0" rtlCol="0" anchor="ctr">
            <a:normAutofit/>
          </a:bodyPr>
          <a:lstStyle/>
          <a:p>
            <a:pPr algn="l" indent="0" marL="0">
              <a:buNone/>
            </a:pPr>
            <a:r>
              <a:rPr lang="en-US" sz="2130" b="1" dirty="0">
                <a:solidFill>
                  <a:srgbClr val="F7F5EF"/>
                </a:solidFill>
                <a:latin typeface="Inter Display" pitchFamily="34" charset="0"/>
                <a:ea typeface="Inter Display" pitchFamily="34" charset="-122"/>
                <a:cs typeface="Inter Display" pitchFamily="34" charset="-120"/>
              </a:rPr>
              <a:t>Integration &amp; infrastructure</a:t>
            </a:r>
            <a:endParaRPr lang="en-US" sz="2130" dirty="0"/>
          </a:p>
        </p:txBody>
      </p:sp>
      <p:sp>
        <p:nvSpPr>
          <p:cNvPr id="10" name="Text 8"/>
          <p:cNvSpPr/>
          <p:nvPr/>
        </p:nvSpPr>
        <p:spPr>
          <a:xfrm>
            <a:off x="5971032" y="4233672"/>
            <a:ext cx="5586984" cy="530352"/>
          </a:xfrm>
          <a:prstGeom prst="rect">
            <a:avLst/>
          </a:prstGeom>
          <a:noFill/>
          <a:ln/>
        </p:spPr>
        <p:txBody>
          <a:bodyPr wrap="square" lIns="0" tIns="0" rIns="0" bIns="0" rtlCol="0" anchor="ctr">
            <a:normAutofit/>
          </a:bodyPr>
          <a:lstStyle/>
          <a:p>
            <a:pPr algn="l" indent="0" marL="0">
              <a:buNone/>
            </a:pPr>
            <a:r>
              <a:rPr lang="en-US" sz="1360" dirty="0">
                <a:solidFill>
                  <a:srgbClr val="AFB8AF"/>
                </a:solidFill>
                <a:latin typeface="Inter" pitchFamily="34" charset="0"/>
                <a:ea typeface="Inter" pitchFamily="34" charset="-122"/>
                <a:cs typeface="Inter" pitchFamily="34" charset="-120"/>
              </a:rPr>
              <a:t>Partner integrations, APIs, node services</a:t>
            </a:r>
            <a:endParaRPr lang="en-US" sz="1360" dirty="0"/>
          </a:p>
          <a:p>
            <a:pPr algn="l" indent="0" marL="0">
              <a:buNone/>
            </a:pPr>
            <a:r>
              <a:rPr lang="en-US" sz="1360" dirty="0">
                <a:solidFill>
                  <a:srgbClr val="AFB8AF"/>
                </a:solidFill>
                <a:latin typeface="Inter" pitchFamily="34" charset="0"/>
                <a:ea typeface="Inter" pitchFamily="34" charset="-122"/>
                <a:cs typeface="Inter" pitchFamily="34" charset="-120"/>
              </a:rPr>
              <a:t>and technical implementation support.</a:t>
            </a:r>
            <a:endParaRPr lang="en-US" sz="1360" dirty="0"/>
          </a:p>
        </p:txBody>
      </p:sp>
      <p:sp>
        <p:nvSpPr>
          <p:cNvPr id="11" name="Text 9"/>
          <p:cNvSpPr/>
          <p:nvPr/>
        </p:nvSpPr>
        <p:spPr>
          <a:xfrm>
            <a:off x="5276088" y="4828032"/>
            <a:ext cx="475488" cy="219456"/>
          </a:xfrm>
          <a:prstGeom prst="rect">
            <a:avLst/>
          </a:prstGeom>
          <a:noFill/>
          <a:ln/>
        </p:spPr>
        <p:txBody>
          <a:bodyPr wrap="square" lIns="0" tIns="0" rIns="0" bIns="0" rtlCol="0" anchor="ctr">
            <a:normAutofit/>
          </a:bodyPr>
          <a:lstStyle/>
          <a:p>
            <a:pPr algn="l" indent="0" marL="0">
              <a:buNone/>
            </a:pPr>
            <a:r>
              <a:rPr lang="en-US" sz="910" b="1" spc="165" kern="0" dirty="0">
                <a:solidFill>
                  <a:srgbClr val="C2FF62"/>
                </a:solidFill>
                <a:latin typeface="Inter" pitchFamily="34" charset="0"/>
                <a:ea typeface="Inter" pitchFamily="34" charset="-122"/>
                <a:cs typeface="Inter" pitchFamily="34" charset="-120"/>
              </a:rPr>
              <a:t>03</a:t>
            </a:r>
            <a:endParaRPr lang="en-US" sz="910" dirty="0"/>
          </a:p>
        </p:txBody>
      </p:sp>
      <p:sp>
        <p:nvSpPr>
          <p:cNvPr id="12" name="Text 10"/>
          <p:cNvSpPr/>
          <p:nvPr/>
        </p:nvSpPr>
        <p:spPr>
          <a:xfrm>
            <a:off x="5971032" y="4764024"/>
            <a:ext cx="5586984" cy="356616"/>
          </a:xfrm>
          <a:prstGeom prst="rect">
            <a:avLst/>
          </a:prstGeom>
          <a:noFill/>
          <a:ln/>
        </p:spPr>
        <p:txBody>
          <a:bodyPr wrap="square" lIns="0" tIns="0" rIns="0" bIns="0" rtlCol="0" anchor="ctr">
            <a:normAutofit/>
          </a:bodyPr>
          <a:lstStyle/>
          <a:p>
            <a:pPr algn="l" indent="0" marL="0">
              <a:buNone/>
            </a:pPr>
            <a:r>
              <a:rPr lang="en-US" sz="2130" b="1" dirty="0">
                <a:solidFill>
                  <a:srgbClr val="F7F5EF"/>
                </a:solidFill>
                <a:latin typeface="Inter Display" pitchFamily="34" charset="0"/>
                <a:ea typeface="Inter Display" pitchFamily="34" charset="-122"/>
                <a:cs typeface="Inter Display" pitchFamily="34" charset="-120"/>
              </a:rPr>
              <a:t>Enterprise enablement</a:t>
            </a:r>
            <a:endParaRPr lang="en-US" sz="2130" dirty="0"/>
          </a:p>
        </p:txBody>
      </p:sp>
      <p:sp>
        <p:nvSpPr>
          <p:cNvPr id="13" name="Text 11"/>
          <p:cNvSpPr/>
          <p:nvPr/>
        </p:nvSpPr>
        <p:spPr>
          <a:xfrm>
            <a:off x="5971032" y="5221224"/>
            <a:ext cx="5586984" cy="530352"/>
          </a:xfrm>
          <a:prstGeom prst="rect">
            <a:avLst/>
          </a:prstGeom>
          <a:noFill/>
          <a:ln/>
        </p:spPr>
        <p:txBody>
          <a:bodyPr wrap="square" lIns="0" tIns="0" rIns="0" bIns="0" rtlCol="0" anchor="ctr">
            <a:normAutofit/>
          </a:bodyPr>
          <a:lstStyle/>
          <a:p>
            <a:pPr algn="l" indent="0" marL="0">
              <a:buNone/>
            </a:pPr>
            <a:r>
              <a:rPr lang="en-US" sz="1360" dirty="0">
                <a:solidFill>
                  <a:srgbClr val="AFB8AF"/>
                </a:solidFill>
                <a:latin typeface="Inter" pitchFamily="34" charset="0"/>
                <a:ea typeface="Inter" pitchFamily="34" charset="-122"/>
                <a:cs typeface="Inter" pitchFamily="34" charset="-120"/>
              </a:rPr>
              <a:t>Tooling, service agreements</a:t>
            </a:r>
            <a:endParaRPr lang="en-US" sz="1360" dirty="0"/>
          </a:p>
          <a:p>
            <a:pPr algn="l" indent="0" marL="0">
              <a:buNone/>
            </a:pPr>
            <a:r>
              <a:rPr lang="en-US" sz="1360" dirty="0">
                <a:solidFill>
                  <a:srgbClr val="AFB8AF"/>
                </a:solidFill>
                <a:latin typeface="Inter" pitchFamily="34" charset="0"/>
                <a:ea typeface="Inter" pitchFamily="34" charset="-122"/>
                <a:cs typeface="Inter" pitchFamily="34" charset="-120"/>
              </a:rPr>
              <a:t>and specialized technical support.</a:t>
            </a:r>
            <a:endParaRPr lang="en-US" sz="1360" dirty="0"/>
          </a:p>
        </p:txBody>
      </p:sp>
      <p:sp>
        <p:nvSpPr>
          <p:cNvPr id="14" name="Text 12"/>
          <p:cNvSpPr/>
          <p:nvPr/>
        </p:nvSpPr>
        <p:spPr>
          <a:xfrm>
            <a:off x="603504" y="5925312"/>
            <a:ext cx="10899648" cy="219456"/>
          </a:xfrm>
          <a:prstGeom prst="rect">
            <a:avLst/>
          </a:prstGeom>
          <a:noFill/>
          <a:ln/>
        </p:spPr>
        <p:txBody>
          <a:bodyPr wrap="square" lIns="0" tIns="0" rIns="0" bIns="0" rtlCol="0" anchor="ctr">
            <a:normAutofit/>
          </a:bodyPr>
          <a:lstStyle/>
          <a:p>
            <a:pPr algn="l" indent="0" marL="0">
              <a:buNone/>
            </a:pPr>
            <a:r>
              <a:rPr lang="en-US" sz="1100" dirty="0">
                <a:solidFill>
                  <a:srgbClr val="AFB8AF"/>
                </a:solidFill>
                <a:latin typeface="Inter" pitchFamily="34" charset="0"/>
                <a:ea typeface="Inter" pitchFamily="34" charset="-122"/>
                <a:cs typeface="Inter" pitchFamily="34" charset="-120"/>
              </a:rPr>
              <a:t>Potential channels, not current revenue. DEX protocol fees are disabled in the reviewed repository.</a:t>
            </a:r>
            <a:endParaRPr lang="en-US" sz="1100" dirty="0"/>
          </a:p>
        </p:txBody>
      </p:sp>
      <p:sp>
        <p:nvSpPr>
          <p:cNvPr id="15" name="Shape 13"/>
          <p:cNvSpPr/>
          <p:nvPr/>
        </p:nvSpPr>
        <p:spPr>
          <a:xfrm>
            <a:off x="603504" y="6318504"/>
            <a:ext cx="10984992" cy="0"/>
          </a:xfrm>
          <a:prstGeom prst="line">
            <a:avLst/>
          </a:prstGeom>
          <a:noFill/>
          <a:ln w="8890">
            <a:solidFill>
              <a:srgbClr val="344238"/>
            </a:solidFill>
            <a:prstDash val="solid"/>
          </a:ln>
        </p:spPr>
      </p:sp>
      <p:sp>
        <p:nvSpPr>
          <p:cNvPr id="16" name="Text 14"/>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17" name="Text 15"/>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AFB8AF"/>
                </a:solidFill>
                <a:latin typeface="Inter" pitchFamily="34" charset="0"/>
                <a:ea typeface="Inter" pitchFamily="34" charset="-122"/>
                <a:cs typeface="Inter" pitchFamily="34" charset="-120"/>
              </a:rPr>
              <a:t>Sources [2]</a:t>
            </a:r>
            <a:endParaRPr lang="en-US" sz="760" dirty="0"/>
          </a:p>
        </p:txBody>
      </p:sp>
      <p:sp>
        <p:nvSpPr>
          <p:cNvPr id="18" name="Text 16"/>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15</a:t>
            </a:r>
            <a:endParaRPr lang="en-US" sz="77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FF2E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101B13"/>
                </a:solidFill>
                <a:latin typeface="Inter" pitchFamily="34" charset="0"/>
                <a:ea typeface="Inter" pitchFamily="34" charset="-122"/>
                <a:cs typeface="Inter" pitchFamily="34" charset="-120"/>
              </a:rPr>
              <a:t>PROPOSED OPERATING PRINCIPLES</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101B13"/>
                </a:solidFill>
                <a:latin typeface="Inter Display" pitchFamily="34" charset="0"/>
                <a:ea typeface="Inter Display" pitchFamily="34" charset="-122"/>
                <a:cs typeface="Inter Display" pitchFamily="34" charset="-120"/>
              </a:rPr>
              <a:t>Trust is an</a:t>
            </a:r>
            <a:endParaRPr lang="en-US" sz="3200" dirty="0"/>
          </a:p>
          <a:p>
            <a:pPr algn="l" indent="0" marL="0">
              <a:buNone/>
            </a:pPr>
            <a:r>
              <a:rPr lang="en-US" sz="3200" b="1" dirty="0">
                <a:solidFill>
                  <a:srgbClr val="101B13"/>
                </a:solidFill>
                <a:latin typeface="Inter Display" pitchFamily="34" charset="0"/>
                <a:ea typeface="Inter Display" pitchFamily="34" charset="-122"/>
                <a:cs typeface="Inter Display" pitchFamily="34" charset="-120"/>
              </a:rPr>
              <a:t>operating discipline.</a:t>
            </a:r>
            <a:endParaRPr lang="en-US" sz="3200"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536354"/>
                </a:solidFill>
                <a:latin typeface="Inter" pitchFamily="34" charset="0"/>
                <a:ea typeface="Inter" pitchFamily="34" charset="-122"/>
                <a:cs typeface="Inter" pitchFamily="34" charset="-120"/>
              </a:rPr>
              <a:t>Evidence, accountability and clear boundaries should precede expansion.</a:t>
            </a:r>
            <a:endParaRPr lang="en-US" sz="1596" dirty="0"/>
          </a:p>
        </p:txBody>
      </p:sp>
      <p:sp>
        <p:nvSpPr>
          <p:cNvPr id="5" name="Shape 3"/>
          <p:cNvSpPr/>
          <p:nvPr/>
        </p:nvSpPr>
        <p:spPr>
          <a:xfrm>
            <a:off x="603504" y="2816352"/>
            <a:ext cx="5084064" cy="0"/>
          </a:xfrm>
          <a:prstGeom prst="line">
            <a:avLst/>
          </a:prstGeom>
          <a:noFill/>
          <a:ln w="8890">
            <a:solidFill>
              <a:srgbClr val="D0D9C7"/>
            </a:solidFill>
            <a:prstDash val="solid"/>
          </a:ln>
        </p:spPr>
      </p:sp>
      <p:sp>
        <p:nvSpPr>
          <p:cNvPr id="6" name="Text 4"/>
          <p:cNvSpPr/>
          <p:nvPr/>
        </p:nvSpPr>
        <p:spPr>
          <a:xfrm>
            <a:off x="603504" y="3090672"/>
            <a:ext cx="457200" cy="219456"/>
          </a:xfrm>
          <a:prstGeom prst="rect">
            <a:avLst/>
          </a:prstGeom>
          <a:noFill/>
          <a:ln/>
        </p:spPr>
        <p:txBody>
          <a:bodyPr wrap="square" lIns="0" tIns="0" rIns="0" bIns="0" rtlCol="0" anchor="ctr">
            <a:normAutofit/>
          </a:bodyPr>
          <a:lstStyle/>
          <a:p>
            <a:pPr algn="l" indent="0" marL="0">
              <a:buNone/>
            </a:pPr>
            <a:r>
              <a:rPr lang="en-US" sz="900" b="1" spc="165" kern="0" dirty="0">
                <a:solidFill>
                  <a:srgbClr val="536354"/>
                </a:solidFill>
                <a:latin typeface="Inter" pitchFamily="34" charset="0"/>
                <a:ea typeface="Inter" pitchFamily="34" charset="-122"/>
                <a:cs typeface="Inter" pitchFamily="34" charset="-120"/>
              </a:rPr>
              <a:t>01</a:t>
            </a:r>
            <a:endParaRPr lang="en-US" sz="900" dirty="0"/>
          </a:p>
        </p:txBody>
      </p:sp>
      <p:sp>
        <p:nvSpPr>
          <p:cNvPr id="7" name="Text 5"/>
          <p:cNvSpPr/>
          <p:nvPr/>
        </p:nvSpPr>
        <p:spPr>
          <a:xfrm>
            <a:off x="1271016" y="3017520"/>
            <a:ext cx="4416552" cy="521208"/>
          </a:xfrm>
          <a:prstGeom prst="rect">
            <a:avLst/>
          </a:prstGeom>
          <a:noFill/>
          <a:ln/>
        </p:spPr>
        <p:txBody>
          <a:bodyPr wrap="square" lIns="0" tIns="0" rIns="0" bIns="0" rtlCol="0" anchor="ctr">
            <a:normAutofit/>
          </a:bodyPr>
          <a:lstStyle/>
          <a:p>
            <a:pPr algn="l" indent="0" marL="0">
              <a:buNone/>
            </a:pPr>
            <a:r>
              <a:rPr lang="en-US" sz="2040" b="1" dirty="0">
                <a:solidFill>
                  <a:srgbClr val="101B13"/>
                </a:solidFill>
                <a:latin typeface="Inter Display" pitchFamily="34" charset="0"/>
                <a:ea typeface="Inter Display" pitchFamily="34" charset="-122"/>
                <a:cs typeface="Inter Display" pitchFamily="34" charset="-120"/>
              </a:rPr>
              <a:t>Secure development</a:t>
            </a:r>
            <a:endParaRPr lang="en-US" sz="2040" dirty="0"/>
          </a:p>
        </p:txBody>
      </p:sp>
      <p:sp>
        <p:nvSpPr>
          <p:cNvPr id="8" name="Text 6"/>
          <p:cNvSpPr/>
          <p:nvPr/>
        </p:nvSpPr>
        <p:spPr>
          <a:xfrm>
            <a:off x="1271016" y="3685032"/>
            <a:ext cx="4416552" cy="621792"/>
          </a:xfrm>
          <a:prstGeom prst="rect">
            <a:avLst/>
          </a:prstGeom>
          <a:noFill/>
          <a:ln/>
        </p:spPr>
        <p:txBody>
          <a:bodyPr wrap="square" lIns="0" tIns="0" rIns="0" bIns="0" rtlCol="0" anchor="ctr">
            <a:normAutofit/>
          </a:bodyPr>
          <a:lstStyle/>
          <a:p>
            <a:pPr algn="l" indent="0" marL="0">
              <a:buNone/>
            </a:pPr>
            <a:r>
              <a:rPr lang="en-US" sz="1340" dirty="0">
                <a:solidFill>
                  <a:srgbClr val="536354"/>
                </a:solidFill>
                <a:latin typeface="Inter" pitchFamily="34" charset="0"/>
                <a:ea typeface="Inter" pitchFamily="34" charset="-122"/>
                <a:cs typeface="Inter" pitchFamily="34" charset="-120"/>
              </a:rPr>
              <a:t>Testing, independent review and</a:t>
            </a:r>
            <a:endParaRPr lang="en-US" sz="1340" dirty="0"/>
          </a:p>
          <a:p>
            <a:pPr algn="l" indent="0" marL="0">
              <a:buNone/>
            </a:pPr>
            <a:r>
              <a:rPr lang="en-US" sz="1340" dirty="0">
                <a:solidFill>
                  <a:srgbClr val="536354"/>
                </a:solidFill>
                <a:latin typeface="Inter" pitchFamily="34" charset="0"/>
                <a:ea typeface="Inter" pitchFamily="34" charset="-122"/>
                <a:cs typeface="Inter" pitchFamily="34" charset="-120"/>
              </a:rPr>
              <a:t>release gates before activation.</a:t>
            </a:r>
            <a:endParaRPr lang="en-US" sz="1340" dirty="0"/>
          </a:p>
        </p:txBody>
      </p:sp>
      <p:sp>
        <p:nvSpPr>
          <p:cNvPr id="9" name="Shape 7"/>
          <p:cNvSpPr/>
          <p:nvPr/>
        </p:nvSpPr>
        <p:spPr>
          <a:xfrm>
            <a:off x="6236208" y="2816352"/>
            <a:ext cx="5084064" cy="0"/>
          </a:xfrm>
          <a:prstGeom prst="line">
            <a:avLst/>
          </a:prstGeom>
          <a:noFill/>
          <a:ln w="8890">
            <a:solidFill>
              <a:srgbClr val="D0D9C7"/>
            </a:solidFill>
            <a:prstDash val="solid"/>
          </a:ln>
        </p:spPr>
      </p:sp>
      <p:sp>
        <p:nvSpPr>
          <p:cNvPr id="10" name="Text 8"/>
          <p:cNvSpPr/>
          <p:nvPr/>
        </p:nvSpPr>
        <p:spPr>
          <a:xfrm>
            <a:off x="6236208" y="3090672"/>
            <a:ext cx="457200" cy="219456"/>
          </a:xfrm>
          <a:prstGeom prst="rect">
            <a:avLst/>
          </a:prstGeom>
          <a:noFill/>
          <a:ln/>
        </p:spPr>
        <p:txBody>
          <a:bodyPr wrap="square" lIns="0" tIns="0" rIns="0" bIns="0" rtlCol="0" anchor="ctr">
            <a:normAutofit/>
          </a:bodyPr>
          <a:lstStyle/>
          <a:p>
            <a:pPr algn="l" indent="0" marL="0">
              <a:buNone/>
            </a:pPr>
            <a:r>
              <a:rPr lang="en-US" sz="900" b="1" spc="165" kern="0" dirty="0">
                <a:solidFill>
                  <a:srgbClr val="536354"/>
                </a:solidFill>
                <a:latin typeface="Inter" pitchFamily="34" charset="0"/>
                <a:ea typeface="Inter" pitchFamily="34" charset="-122"/>
                <a:cs typeface="Inter" pitchFamily="34" charset="-120"/>
              </a:rPr>
              <a:t>02</a:t>
            </a:r>
            <a:endParaRPr lang="en-US" sz="900" dirty="0"/>
          </a:p>
        </p:txBody>
      </p:sp>
      <p:sp>
        <p:nvSpPr>
          <p:cNvPr id="11" name="Text 9"/>
          <p:cNvSpPr/>
          <p:nvPr/>
        </p:nvSpPr>
        <p:spPr>
          <a:xfrm>
            <a:off x="6903720" y="3017520"/>
            <a:ext cx="4416552" cy="521208"/>
          </a:xfrm>
          <a:prstGeom prst="rect">
            <a:avLst/>
          </a:prstGeom>
          <a:noFill/>
          <a:ln/>
        </p:spPr>
        <p:txBody>
          <a:bodyPr wrap="square" lIns="0" tIns="0" rIns="0" bIns="0" rtlCol="0" anchor="ctr">
            <a:normAutofit/>
          </a:bodyPr>
          <a:lstStyle/>
          <a:p>
            <a:pPr algn="l" indent="0" marL="0">
              <a:buNone/>
            </a:pPr>
            <a:r>
              <a:rPr lang="en-US" sz="2040" b="1" dirty="0">
                <a:solidFill>
                  <a:srgbClr val="101B13"/>
                </a:solidFill>
                <a:latin typeface="Inter Display" pitchFamily="34" charset="0"/>
                <a:ea typeface="Inter Display" pitchFamily="34" charset="-122"/>
                <a:cs typeface="Inter Display" pitchFamily="34" charset="-120"/>
              </a:rPr>
              <a:t>Clear responsibilities</a:t>
            </a:r>
            <a:endParaRPr lang="en-US" sz="2040" dirty="0"/>
          </a:p>
        </p:txBody>
      </p:sp>
      <p:sp>
        <p:nvSpPr>
          <p:cNvPr id="12" name="Text 10"/>
          <p:cNvSpPr/>
          <p:nvPr/>
        </p:nvSpPr>
        <p:spPr>
          <a:xfrm>
            <a:off x="6903720" y="3685032"/>
            <a:ext cx="4416552" cy="621792"/>
          </a:xfrm>
          <a:prstGeom prst="rect">
            <a:avLst/>
          </a:prstGeom>
          <a:noFill/>
          <a:ln/>
        </p:spPr>
        <p:txBody>
          <a:bodyPr wrap="square" lIns="0" tIns="0" rIns="0" bIns="0" rtlCol="0" anchor="ctr">
            <a:normAutofit/>
          </a:bodyPr>
          <a:lstStyle/>
          <a:p>
            <a:pPr algn="l" indent="0" marL="0">
              <a:buNone/>
            </a:pPr>
            <a:r>
              <a:rPr lang="en-US" sz="1340" dirty="0">
                <a:solidFill>
                  <a:srgbClr val="536354"/>
                </a:solidFill>
                <a:latin typeface="Inter" pitchFamily="34" charset="0"/>
                <a:ea typeface="Inter" pitchFamily="34" charset="-122"/>
                <a:cs typeface="Inter" pitchFamily="34" charset="-120"/>
              </a:rPr>
              <a:t>Distinguish product ownership,</a:t>
            </a:r>
            <a:endParaRPr lang="en-US" sz="1340" dirty="0"/>
          </a:p>
          <a:p>
            <a:pPr algn="l" indent="0" marL="0">
              <a:buNone/>
            </a:pPr>
            <a:r>
              <a:rPr lang="en-US" sz="1340" dirty="0">
                <a:solidFill>
                  <a:srgbClr val="536354"/>
                </a:solidFill>
                <a:latin typeface="Inter" pitchFamily="34" charset="0"/>
                <a:ea typeface="Inter" pitchFamily="34" charset="-122"/>
                <a:cs typeface="Inter" pitchFamily="34" charset="-120"/>
              </a:rPr>
              <a:t>infrastructure services and network control.</a:t>
            </a:r>
            <a:endParaRPr lang="en-US" sz="1340" dirty="0"/>
          </a:p>
        </p:txBody>
      </p:sp>
      <p:sp>
        <p:nvSpPr>
          <p:cNvPr id="13" name="Shape 11"/>
          <p:cNvSpPr/>
          <p:nvPr/>
        </p:nvSpPr>
        <p:spPr>
          <a:xfrm>
            <a:off x="603504" y="4416552"/>
            <a:ext cx="5084064" cy="0"/>
          </a:xfrm>
          <a:prstGeom prst="line">
            <a:avLst/>
          </a:prstGeom>
          <a:noFill/>
          <a:ln w="8890">
            <a:solidFill>
              <a:srgbClr val="D0D9C7"/>
            </a:solidFill>
            <a:prstDash val="solid"/>
          </a:ln>
        </p:spPr>
      </p:sp>
      <p:sp>
        <p:nvSpPr>
          <p:cNvPr id="14" name="Text 12"/>
          <p:cNvSpPr/>
          <p:nvPr/>
        </p:nvSpPr>
        <p:spPr>
          <a:xfrm>
            <a:off x="603504" y="4690872"/>
            <a:ext cx="457200" cy="219456"/>
          </a:xfrm>
          <a:prstGeom prst="rect">
            <a:avLst/>
          </a:prstGeom>
          <a:noFill/>
          <a:ln/>
        </p:spPr>
        <p:txBody>
          <a:bodyPr wrap="square" lIns="0" tIns="0" rIns="0" bIns="0" rtlCol="0" anchor="ctr">
            <a:normAutofit/>
          </a:bodyPr>
          <a:lstStyle/>
          <a:p>
            <a:pPr algn="l" indent="0" marL="0">
              <a:buNone/>
            </a:pPr>
            <a:r>
              <a:rPr lang="en-US" sz="900" b="1" spc="165" kern="0" dirty="0">
                <a:solidFill>
                  <a:srgbClr val="536354"/>
                </a:solidFill>
                <a:latin typeface="Inter" pitchFamily="34" charset="0"/>
                <a:ea typeface="Inter" pitchFamily="34" charset="-122"/>
                <a:cs typeface="Inter" pitchFamily="34" charset="-120"/>
              </a:rPr>
              <a:t>03</a:t>
            </a:r>
            <a:endParaRPr lang="en-US" sz="900" dirty="0"/>
          </a:p>
        </p:txBody>
      </p:sp>
      <p:sp>
        <p:nvSpPr>
          <p:cNvPr id="15" name="Text 13"/>
          <p:cNvSpPr/>
          <p:nvPr/>
        </p:nvSpPr>
        <p:spPr>
          <a:xfrm>
            <a:off x="1271016" y="4617720"/>
            <a:ext cx="4416552" cy="521208"/>
          </a:xfrm>
          <a:prstGeom prst="rect">
            <a:avLst/>
          </a:prstGeom>
          <a:noFill/>
          <a:ln/>
        </p:spPr>
        <p:txBody>
          <a:bodyPr wrap="square" lIns="0" tIns="0" rIns="0" bIns="0" rtlCol="0" anchor="ctr">
            <a:normAutofit/>
          </a:bodyPr>
          <a:lstStyle/>
          <a:p>
            <a:pPr algn="l" indent="0" marL="0">
              <a:buNone/>
            </a:pPr>
            <a:r>
              <a:rPr lang="en-US" sz="2040" b="1" dirty="0">
                <a:solidFill>
                  <a:srgbClr val="101B13"/>
                </a:solidFill>
                <a:latin typeface="Inter Display" pitchFamily="34" charset="0"/>
                <a:ea typeface="Inter Display" pitchFamily="34" charset="-122"/>
                <a:cs typeface="Inter Display" pitchFamily="34" charset="-120"/>
              </a:rPr>
              <a:t>Operational accountability</a:t>
            </a:r>
            <a:endParaRPr lang="en-US" sz="2040" dirty="0"/>
          </a:p>
        </p:txBody>
      </p:sp>
      <p:sp>
        <p:nvSpPr>
          <p:cNvPr id="16" name="Text 14"/>
          <p:cNvSpPr/>
          <p:nvPr/>
        </p:nvSpPr>
        <p:spPr>
          <a:xfrm>
            <a:off x="1271016" y="5285232"/>
            <a:ext cx="4416552" cy="621792"/>
          </a:xfrm>
          <a:prstGeom prst="rect">
            <a:avLst/>
          </a:prstGeom>
          <a:noFill/>
          <a:ln/>
        </p:spPr>
        <p:txBody>
          <a:bodyPr wrap="square" lIns="0" tIns="0" rIns="0" bIns="0" rtlCol="0" anchor="ctr">
            <a:normAutofit/>
          </a:bodyPr>
          <a:lstStyle/>
          <a:p>
            <a:pPr algn="l" indent="0" marL="0">
              <a:buNone/>
            </a:pPr>
            <a:r>
              <a:rPr lang="en-US" sz="1340" dirty="0">
                <a:solidFill>
                  <a:srgbClr val="536354"/>
                </a:solidFill>
                <a:latin typeface="Inter" pitchFamily="34" charset="0"/>
                <a:ea typeface="Inter" pitchFamily="34" charset="-122"/>
                <a:cs typeface="Inter" pitchFamily="34" charset="-120"/>
              </a:rPr>
              <a:t>Define responsible operators,</a:t>
            </a:r>
            <a:endParaRPr lang="en-US" sz="1340" dirty="0"/>
          </a:p>
          <a:p>
            <a:pPr algn="l" indent="0" marL="0">
              <a:buNone/>
            </a:pPr>
            <a:r>
              <a:rPr lang="en-US" sz="1340" dirty="0">
                <a:solidFill>
                  <a:srgbClr val="536354"/>
                </a:solidFill>
                <a:latin typeface="Inter" pitchFamily="34" charset="0"/>
                <a:ea typeface="Inter" pitchFamily="34" charset="-122"/>
                <a:cs typeface="Inter" pitchFamily="34" charset="-120"/>
              </a:rPr>
              <a:t>incident response and change approval.</a:t>
            </a:r>
            <a:endParaRPr lang="en-US" sz="1340" dirty="0"/>
          </a:p>
        </p:txBody>
      </p:sp>
      <p:sp>
        <p:nvSpPr>
          <p:cNvPr id="17" name="Shape 15"/>
          <p:cNvSpPr/>
          <p:nvPr/>
        </p:nvSpPr>
        <p:spPr>
          <a:xfrm>
            <a:off x="6236208" y="4416552"/>
            <a:ext cx="5084064" cy="0"/>
          </a:xfrm>
          <a:prstGeom prst="line">
            <a:avLst/>
          </a:prstGeom>
          <a:noFill/>
          <a:ln w="8890">
            <a:solidFill>
              <a:srgbClr val="D0D9C7"/>
            </a:solidFill>
            <a:prstDash val="solid"/>
          </a:ln>
        </p:spPr>
      </p:sp>
      <p:sp>
        <p:nvSpPr>
          <p:cNvPr id="18" name="Text 16"/>
          <p:cNvSpPr/>
          <p:nvPr/>
        </p:nvSpPr>
        <p:spPr>
          <a:xfrm>
            <a:off x="6236208" y="4690872"/>
            <a:ext cx="457200" cy="219456"/>
          </a:xfrm>
          <a:prstGeom prst="rect">
            <a:avLst/>
          </a:prstGeom>
          <a:noFill/>
          <a:ln/>
        </p:spPr>
        <p:txBody>
          <a:bodyPr wrap="square" lIns="0" tIns="0" rIns="0" bIns="0" rtlCol="0" anchor="ctr">
            <a:normAutofit/>
          </a:bodyPr>
          <a:lstStyle/>
          <a:p>
            <a:pPr algn="l" indent="0" marL="0">
              <a:buNone/>
            </a:pPr>
            <a:r>
              <a:rPr lang="en-US" sz="900" b="1" spc="165" kern="0" dirty="0">
                <a:solidFill>
                  <a:srgbClr val="536354"/>
                </a:solidFill>
                <a:latin typeface="Inter" pitchFamily="34" charset="0"/>
                <a:ea typeface="Inter" pitchFamily="34" charset="-122"/>
                <a:cs typeface="Inter" pitchFamily="34" charset="-120"/>
              </a:rPr>
              <a:t>04</a:t>
            </a:r>
            <a:endParaRPr lang="en-US" sz="900" dirty="0"/>
          </a:p>
        </p:txBody>
      </p:sp>
      <p:sp>
        <p:nvSpPr>
          <p:cNvPr id="19" name="Text 17"/>
          <p:cNvSpPr/>
          <p:nvPr/>
        </p:nvSpPr>
        <p:spPr>
          <a:xfrm>
            <a:off x="6903720" y="4617720"/>
            <a:ext cx="4416552" cy="521208"/>
          </a:xfrm>
          <a:prstGeom prst="rect">
            <a:avLst/>
          </a:prstGeom>
          <a:noFill/>
          <a:ln/>
        </p:spPr>
        <p:txBody>
          <a:bodyPr wrap="square" lIns="0" tIns="0" rIns="0" bIns="0" rtlCol="0" anchor="ctr">
            <a:normAutofit/>
          </a:bodyPr>
          <a:lstStyle/>
          <a:p>
            <a:pPr algn="l" indent="0" marL="0">
              <a:buNone/>
            </a:pPr>
            <a:r>
              <a:rPr lang="en-US" sz="2040" b="1" dirty="0">
                <a:solidFill>
                  <a:srgbClr val="101B13"/>
                </a:solidFill>
                <a:latin typeface="Inter Display" pitchFamily="34" charset="0"/>
                <a:ea typeface="Inter Display" pitchFamily="34" charset="-122"/>
                <a:cs typeface="Inter Display" pitchFamily="34" charset="-120"/>
              </a:rPr>
              <a:t>Jurisdiction-aware launch</a:t>
            </a:r>
            <a:endParaRPr lang="en-US" sz="2040" dirty="0"/>
          </a:p>
        </p:txBody>
      </p:sp>
      <p:sp>
        <p:nvSpPr>
          <p:cNvPr id="20" name="Text 18"/>
          <p:cNvSpPr/>
          <p:nvPr/>
        </p:nvSpPr>
        <p:spPr>
          <a:xfrm>
            <a:off x="6903720" y="5285232"/>
            <a:ext cx="4416552" cy="621792"/>
          </a:xfrm>
          <a:prstGeom prst="rect">
            <a:avLst/>
          </a:prstGeom>
          <a:noFill/>
          <a:ln/>
        </p:spPr>
        <p:txBody>
          <a:bodyPr wrap="square" lIns="0" tIns="0" rIns="0" bIns="0" rtlCol="0" anchor="ctr">
            <a:normAutofit/>
          </a:bodyPr>
          <a:lstStyle/>
          <a:p>
            <a:pPr algn="l" indent="0" marL="0">
              <a:buNone/>
            </a:pPr>
            <a:r>
              <a:rPr lang="en-US" sz="1340" dirty="0">
                <a:solidFill>
                  <a:srgbClr val="536354"/>
                </a:solidFill>
                <a:latin typeface="Inter" pitchFamily="34" charset="0"/>
                <a:ea typeface="Inter" pitchFamily="34" charset="-122"/>
                <a:cs typeface="Inter" pitchFamily="34" charset="-120"/>
              </a:rPr>
              <a:t>Review legal and operational needs</a:t>
            </a:r>
            <a:endParaRPr lang="en-US" sz="1340" dirty="0"/>
          </a:p>
          <a:p>
            <a:pPr algn="l" indent="0" marL="0">
              <a:buNone/>
            </a:pPr>
            <a:r>
              <a:rPr lang="en-US" sz="1340" dirty="0">
                <a:solidFill>
                  <a:srgbClr val="536354"/>
                </a:solidFill>
                <a:latin typeface="Inter" pitchFamily="34" charset="0"/>
                <a:ea typeface="Inter" pitchFamily="34" charset="-122"/>
                <a:cs typeface="Inter" pitchFamily="34" charset="-120"/>
              </a:rPr>
              <a:t>for each product and target market.</a:t>
            </a:r>
            <a:endParaRPr lang="en-US" sz="1340" dirty="0"/>
          </a:p>
        </p:txBody>
      </p:sp>
      <p:sp>
        <p:nvSpPr>
          <p:cNvPr id="21" name="Shape 19"/>
          <p:cNvSpPr/>
          <p:nvPr/>
        </p:nvSpPr>
        <p:spPr>
          <a:xfrm>
            <a:off x="603504" y="6318504"/>
            <a:ext cx="10984992" cy="0"/>
          </a:xfrm>
          <a:prstGeom prst="line">
            <a:avLst/>
          </a:prstGeom>
          <a:noFill/>
          <a:ln w="8890">
            <a:solidFill>
              <a:srgbClr val="D0D9C7"/>
            </a:solidFill>
            <a:prstDash val="solid"/>
          </a:ln>
        </p:spPr>
      </p:sp>
      <p:sp>
        <p:nvSpPr>
          <p:cNvPr id="22" name="Text 20"/>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536354"/>
                </a:solidFill>
                <a:latin typeface="Inter" pitchFamily="34" charset="0"/>
                <a:ea typeface="Inter" pitchFamily="34" charset="-122"/>
                <a:cs typeface="Inter" pitchFamily="34" charset="-120"/>
              </a:rPr>
              <a:t>BLOCH INC  /  INSTITUTIONAL OVERVIEW</a:t>
            </a:r>
            <a:endParaRPr lang="en-US" sz="770" dirty="0"/>
          </a:p>
        </p:txBody>
      </p:sp>
      <p:sp>
        <p:nvSpPr>
          <p:cNvPr id="23" name="Text 21"/>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536354"/>
                </a:solidFill>
                <a:latin typeface="Inter" pitchFamily="34" charset="0"/>
                <a:ea typeface="Inter" pitchFamily="34" charset="-122"/>
                <a:cs typeface="Inter" pitchFamily="34" charset="-120"/>
              </a:rPr>
              <a:t>16</a:t>
            </a:r>
            <a:endParaRPr lang="en-US" sz="77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DIRECTIONAL PRIORITIES</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200" b="1" dirty="0">
                <a:solidFill>
                  <a:srgbClr val="F7F5EF"/>
                </a:solidFill>
                <a:latin typeface="Inter Display" pitchFamily="34" charset="0"/>
                <a:ea typeface="Inter Display" pitchFamily="34" charset="-122"/>
                <a:cs typeface="Inter Display" pitchFamily="34" charset="-120"/>
              </a:rPr>
              <a:t>Build readiness.</a:t>
            </a:r>
            <a:endParaRPr lang="en-US" sz="3200" dirty="0"/>
          </a:p>
          <a:p>
            <a:pPr algn="l" indent="0" marL="0">
              <a:buNone/>
            </a:pPr>
            <a:r>
              <a:rPr lang="en-US" sz="3200" b="1" dirty="0">
                <a:solidFill>
                  <a:srgbClr val="F7F5EF"/>
                </a:solidFill>
                <a:latin typeface="Inter Display" pitchFamily="34" charset="0"/>
                <a:ea typeface="Inter Display" pitchFamily="34" charset="-122"/>
                <a:cs typeface="Inter Display" pitchFamily="34" charset="-120"/>
              </a:rPr>
              <a:t>Then expand.</a:t>
            </a:r>
            <a:endParaRPr lang="en-US" sz="3200"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AFB8AF"/>
                </a:solidFill>
                <a:latin typeface="Inter" pitchFamily="34" charset="0"/>
                <a:ea typeface="Inter" pitchFamily="34" charset="-122"/>
                <a:cs typeface="Inter" pitchFamily="34" charset="-120"/>
              </a:rPr>
              <a:t>A milestone-led roadmap for corporate formation, infrastructure and product integration.</a:t>
            </a:r>
            <a:endParaRPr lang="en-US" sz="1596" dirty="0"/>
          </a:p>
        </p:txBody>
      </p:sp>
      <p:sp>
        <p:nvSpPr>
          <p:cNvPr id="5" name="Shape 3"/>
          <p:cNvSpPr/>
          <p:nvPr/>
        </p:nvSpPr>
        <p:spPr>
          <a:xfrm>
            <a:off x="603504" y="2999232"/>
            <a:ext cx="3438144" cy="0"/>
          </a:xfrm>
          <a:prstGeom prst="line">
            <a:avLst/>
          </a:prstGeom>
          <a:noFill/>
          <a:ln w="8890">
            <a:solidFill>
              <a:srgbClr val="344238"/>
            </a:solidFill>
            <a:prstDash val="solid"/>
          </a:ln>
        </p:spPr>
      </p:sp>
      <p:sp>
        <p:nvSpPr>
          <p:cNvPr id="6" name="Text 4"/>
          <p:cNvSpPr/>
          <p:nvPr/>
        </p:nvSpPr>
        <p:spPr>
          <a:xfrm>
            <a:off x="603504" y="3273552"/>
            <a:ext cx="3438144"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C2FF62"/>
                </a:solidFill>
                <a:latin typeface="Inter" pitchFamily="34" charset="0"/>
                <a:ea typeface="Inter" pitchFamily="34" charset="-122"/>
                <a:cs typeface="Inter" pitchFamily="34" charset="-120"/>
              </a:rPr>
              <a:t>01</a:t>
            </a:r>
            <a:endParaRPr lang="en-US" sz="950" dirty="0"/>
          </a:p>
        </p:txBody>
      </p:sp>
      <p:sp>
        <p:nvSpPr>
          <p:cNvPr id="7" name="Text 5"/>
          <p:cNvSpPr/>
          <p:nvPr/>
        </p:nvSpPr>
        <p:spPr>
          <a:xfrm>
            <a:off x="603504" y="3739896"/>
            <a:ext cx="3438144" cy="521208"/>
          </a:xfrm>
          <a:prstGeom prst="rect">
            <a:avLst/>
          </a:prstGeom>
          <a:noFill/>
          <a:ln/>
        </p:spPr>
        <p:txBody>
          <a:bodyPr wrap="square" lIns="0" tIns="0" rIns="0" bIns="0" rtlCol="0" anchor="ctr">
            <a:normAutofit/>
          </a:bodyPr>
          <a:lstStyle/>
          <a:p>
            <a:pPr algn="l" indent="0" marL="0">
              <a:buNone/>
            </a:pPr>
            <a:r>
              <a:rPr lang="en-US" sz="2800" b="1" dirty="0">
                <a:solidFill>
                  <a:srgbClr val="F7F5EF"/>
                </a:solidFill>
                <a:latin typeface="Inter Display" pitchFamily="34" charset="0"/>
                <a:ea typeface="Inter Display" pitchFamily="34" charset="-122"/>
                <a:cs typeface="Inter Display" pitchFamily="34" charset="-120"/>
              </a:rPr>
              <a:t>Foundation</a:t>
            </a:r>
            <a:endParaRPr lang="en-US" sz="2800" dirty="0"/>
          </a:p>
        </p:txBody>
      </p:sp>
      <p:sp>
        <p:nvSpPr>
          <p:cNvPr id="8" name="Text 6"/>
          <p:cNvSpPr/>
          <p:nvPr/>
        </p:nvSpPr>
        <p:spPr>
          <a:xfrm>
            <a:off x="603504" y="4608576"/>
            <a:ext cx="3438144" cy="932688"/>
          </a:xfrm>
          <a:prstGeom prst="rect">
            <a:avLst/>
          </a:prstGeom>
          <a:noFill/>
          <a:ln/>
        </p:spPr>
        <p:txBody>
          <a:bodyPr wrap="square" lIns="0" tIns="0" rIns="0" bIns="0" rtlCol="0" anchor="t">
            <a:normAutofit/>
          </a:bodyPr>
          <a:lstStyle/>
          <a:p>
            <a:pPr algn="l" indent="0" marL="0">
              <a:buNone/>
            </a:pPr>
            <a:r>
              <a:rPr lang="en-US" sz="1324" dirty="0">
                <a:solidFill>
                  <a:srgbClr val="AFB8AF"/>
                </a:solidFill>
                <a:latin typeface="Inter" pitchFamily="34" charset="0"/>
                <a:ea typeface="Inter" pitchFamily="34" charset="-122"/>
                <a:cs typeface="Inter" pitchFamily="34" charset="-120"/>
              </a:rPr>
              <a:t>Complete Panama incorporation.</a:t>
            </a:r>
            <a:endParaRPr lang="en-US" sz="1324" dirty="0"/>
          </a:p>
          <a:p>
            <a:pPr algn="l" indent="0" marL="0">
              <a:buNone/>
            </a:pPr>
            <a:r>
              <a:rPr lang="en-US" sz="1324" dirty="0">
                <a:solidFill>
                  <a:srgbClr val="AFB8AF"/>
                </a:solidFill>
                <a:latin typeface="Inter" pitchFamily="34" charset="0"/>
                <a:ea typeface="Inter" pitchFamily="34" charset="-122"/>
                <a:cs typeface="Inter" pitchFamily="34" charset="-120"/>
              </a:rPr>
              <a:t>Verify infrastructure and release identities.</a:t>
            </a:r>
            <a:endParaRPr lang="en-US" sz="1324" dirty="0"/>
          </a:p>
          <a:p>
            <a:pPr algn="l" indent="0" marL="0">
              <a:buNone/>
            </a:pPr>
            <a:r>
              <a:rPr lang="en-US" sz="1324" dirty="0">
                <a:solidFill>
                  <a:srgbClr val="AFB8AF"/>
                </a:solidFill>
                <a:latin typeface="Inter" pitchFamily="34" charset="0"/>
                <a:ea typeface="Inter" pitchFamily="34" charset="-122"/>
                <a:cs typeface="Inter" pitchFamily="34" charset="-120"/>
              </a:rPr>
              <a:t>Review custody, finality and security.</a:t>
            </a:r>
            <a:endParaRPr lang="en-US" sz="1324" dirty="0"/>
          </a:p>
        </p:txBody>
      </p:sp>
      <p:sp>
        <p:nvSpPr>
          <p:cNvPr id="9" name="Shape 7"/>
          <p:cNvSpPr/>
          <p:nvPr/>
        </p:nvSpPr>
        <p:spPr>
          <a:xfrm>
            <a:off x="4334256" y="2999232"/>
            <a:ext cx="3438144" cy="0"/>
          </a:xfrm>
          <a:prstGeom prst="line">
            <a:avLst/>
          </a:prstGeom>
          <a:noFill/>
          <a:ln w="8890">
            <a:solidFill>
              <a:srgbClr val="344238"/>
            </a:solidFill>
            <a:prstDash val="solid"/>
          </a:ln>
        </p:spPr>
      </p:sp>
      <p:sp>
        <p:nvSpPr>
          <p:cNvPr id="10" name="Text 8"/>
          <p:cNvSpPr/>
          <p:nvPr/>
        </p:nvSpPr>
        <p:spPr>
          <a:xfrm>
            <a:off x="4334256" y="3273552"/>
            <a:ext cx="3438144"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C2FF62"/>
                </a:solidFill>
                <a:latin typeface="Inter" pitchFamily="34" charset="0"/>
                <a:ea typeface="Inter" pitchFamily="34" charset="-122"/>
                <a:cs typeface="Inter" pitchFamily="34" charset="-120"/>
              </a:rPr>
              <a:t>02</a:t>
            </a:r>
            <a:endParaRPr lang="en-US" sz="950" dirty="0"/>
          </a:p>
        </p:txBody>
      </p:sp>
      <p:sp>
        <p:nvSpPr>
          <p:cNvPr id="11" name="Text 9"/>
          <p:cNvSpPr/>
          <p:nvPr/>
        </p:nvSpPr>
        <p:spPr>
          <a:xfrm>
            <a:off x="4334256" y="3739896"/>
            <a:ext cx="3438144" cy="521208"/>
          </a:xfrm>
          <a:prstGeom prst="rect">
            <a:avLst/>
          </a:prstGeom>
          <a:noFill/>
          <a:ln/>
        </p:spPr>
        <p:txBody>
          <a:bodyPr wrap="square" lIns="0" tIns="0" rIns="0" bIns="0" rtlCol="0" anchor="ctr">
            <a:normAutofit/>
          </a:bodyPr>
          <a:lstStyle/>
          <a:p>
            <a:pPr algn="l" indent="0" marL="0">
              <a:buNone/>
            </a:pPr>
            <a:r>
              <a:rPr lang="en-US" sz="2800" b="1" dirty="0">
                <a:solidFill>
                  <a:srgbClr val="F7F5EF"/>
                </a:solidFill>
                <a:latin typeface="Inter Display" pitchFamily="34" charset="0"/>
                <a:ea typeface="Inter Display" pitchFamily="34" charset="-122"/>
                <a:cs typeface="Inter Display" pitchFamily="34" charset="-120"/>
              </a:rPr>
              <a:t>Integration</a:t>
            </a:r>
            <a:endParaRPr lang="en-US" sz="2800" dirty="0"/>
          </a:p>
        </p:txBody>
      </p:sp>
      <p:sp>
        <p:nvSpPr>
          <p:cNvPr id="12" name="Text 10"/>
          <p:cNvSpPr/>
          <p:nvPr/>
        </p:nvSpPr>
        <p:spPr>
          <a:xfrm>
            <a:off x="4334256" y="4608576"/>
            <a:ext cx="3438144" cy="932688"/>
          </a:xfrm>
          <a:prstGeom prst="rect">
            <a:avLst/>
          </a:prstGeom>
          <a:noFill/>
          <a:ln/>
        </p:spPr>
        <p:txBody>
          <a:bodyPr wrap="square" lIns="0" tIns="0" rIns="0" bIns="0" rtlCol="0" anchor="t">
            <a:normAutofit/>
          </a:bodyPr>
          <a:lstStyle/>
          <a:p>
            <a:pPr algn="l" indent="0" marL="0">
              <a:buNone/>
            </a:pPr>
            <a:r>
              <a:rPr lang="en-US" sz="1386" dirty="0">
                <a:solidFill>
                  <a:srgbClr val="AFB8AF"/>
                </a:solidFill>
                <a:latin typeface="Inter" pitchFamily="34" charset="0"/>
                <a:ea typeface="Inter" pitchFamily="34" charset="-122"/>
                <a:cs typeface="Inter" pitchFamily="34" charset="-120"/>
              </a:rPr>
              <a:t>Connect wallet-to-product journeys.</a:t>
            </a:r>
            <a:endParaRPr lang="en-US" sz="1386" dirty="0"/>
          </a:p>
          <a:p>
            <a:pPr algn="l" indent="0" marL="0">
              <a:buNone/>
            </a:pPr>
            <a:r>
              <a:rPr lang="en-US" sz="1386" dirty="0">
                <a:solidFill>
                  <a:srgbClr val="AFB8AF"/>
                </a:solidFill>
                <a:latin typeface="Inter" pitchFamily="34" charset="0"/>
                <a:ea typeface="Inter" pitchFamily="34" charset="-122"/>
                <a:cs typeface="Inter" pitchFamily="34" charset="-120"/>
              </a:rPr>
              <a:t>Validate risk-aware route selection.</a:t>
            </a:r>
            <a:endParaRPr lang="en-US" sz="1386" dirty="0"/>
          </a:p>
          <a:p>
            <a:pPr algn="l" indent="0" marL="0">
              <a:buNone/>
            </a:pPr>
            <a:r>
              <a:rPr lang="en-US" sz="1386" dirty="0">
                <a:solidFill>
                  <a:srgbClr val="AFB8AF"/>
                </a:solidFill>
                <a:latin typeface="Inter" pitchFamily="34" charset="0"/>
                <a:ea typeface="Inter" pitchFamily="34" charset="-122"/>
                <a:cs typeface="Inter" pitchFamily="34" charset="-120"/>
              </a:rPr>
              <a:t>Qualify eligible asset pathways.</a:t>
            </a:r>
            <a:endParaRPr lang="en-US" sz="1386" dirty="0"/>
          </a:p>
        </p:txBody>
      </p:sp>
      <p:sp>
        <p:nvSpPr>
          <p:cNvPr id="13" name="Shape 11"/>
          <p:cNvSpPr/>
          <p:nvPr/>
        </p:nvSpPr>
        <p:spPr>
          <a:xfrm>
            <a:off x="8065008" y="2999232"/>
            <a:ext cx="3438144" cy="0"/>
          </a:xfrm>
          <a:prstGeom prst="line">
            <a:avLst/>
          </a:prstGeom>
          <a:noFill/>
          <a:ln w="8890">
            <a:solidFill>
              <a:srgbClr val="344238"/>
            </a:solidFill>
            <a:prstDash val="solid"/>
          </a:ln>
        </p:spPr>
      </p:sp>
      <p:sp>
        <p:nvSpPr>
          <p:cNvPr id="14" name="Text 12"/>
          <p:cNvSpPr/>
          <p:nvPr/>
        </p:nvSpPr>
        <p:spPr>
          <a:xfrm>
            <a:off x="8065008" y="3273552"/>
            <a:ext cx="3438144" cy="219456"/>
          </a:xfrm>
          <a:prstGeom prst="rect">
            <a:avLst/>
          </a:prstGeom>
          <a:noFill/>
          <a:ln/>
        </p:spPr>
        <p:txBody>
          <a:bodyPr wrap="square" lIns="0" tIns="0" rIns="0" bIns="0" rtlCol="0" anchor="ctr">
            <a:normAutofit/>
          </a:bodyPr>
          <a:lstStyle/>
          <a:p>
            <a:pPr algn="l" indent="0" marL="0">
              <a:buNone/>
            </a:pPr>
            <a:r>
              <a:rPr lang="en-US" sz="950" b="1" spc="165" kern="0" dirty="0">
                <a:solidFill>
                  <a:srgbClr val="C2FF62"/>
                </a:solidFill>
                <a:latin typeface="Inter" pitchFamily="34" charset="0"/>
                <a:ea typeface="Inter" pitchFamily="34" charset="-122"/>
                <a:cs typeface="Inter" pitchFamily="34" charset="-120"/>
              </a:rPr>
              <a:t>03</a:t>
            </a:r>
            <a:endParaRPr lang="en-US" sz="950" dirty="0"/>
          </a:p>
        </p:txBody>
      </p:sp>
      <p:sp>
        <p:nvSpPr>
          <p:cNvPr id="15" name="Text 13"/>
          <p:cNvSpPr/>
          <p:nvPr/>
        </p:nvSpPr>
        <p:spPr>
          <a:xfrm>
            <a:off x="8065008" y="3739896"/>
            <a:ext cx="3438144" cy="521208"/>
          </a:xfrm>
          <a:prstGeom prst="rect">
            <a:avLst/>
          </a:prstGeom>
          <a:noFill/>
          <a:ln/>
        </p:spPr>
        <p:txBody>
          <a:bodyPr wrap="square" lIns="0" tIns="0" rIns="0" bIns="0" rtlCol="0" anchor="ctr">
            <a:normAutofit/>
          </a:bodyPr>
          <a:lstStyle/>
          <a:p>
            <a:pPr algn="l" indent="0" marL="0">
              <a:buNone/>
            </a:pPr>
            <a:r>
              <a:rPr lang="en-US" sz="2800" b="1" dirty="0">
                <a:solidFill>
                  <a:srgbClr val="F7F5EF"/>
                </a:solidFill>
                <a:latin typeface="Inter Display" pitchFamily="34" charset="0"/>
                <a:ea typeface="Inter Display" pitchFamily="34" charset="-122"/>
                <a:cs typeface="Inter Display" pitchFamily="34" charset="-120"/>
              </a:rPr>
              <a:t>Scale</a:t>
            </a:r>
            <a:endParaRPr lang="en-US" sz="2800" dirty="0"/>
          </a:p>
        </p:txBody>
      </p:sp>
      <p:sp>
        <p:nvSpPr>
          <p:cNvPr id="16" name="Text 14"/>
          <p:cNvSpPr/>
          <p:nvPr/>
        </p:nvSpPr>
        <p:spPr>
          <a:xfrm>
            <a:off x="8065008" y="4608576"/>
            <a:ext cx="3438144" cy="932688"/>
          </a:xfrm>
          <a:prstGeom prst="rect">
            <a:avLst/>
          </a:prstGeom>
          <a:noFill/>
          <a:ln/>
        </p:spPr>
        <p:txBody>
          <a:bodyPr wrap="square" lIns="0" tIns="0" rIns="0" bIns="0" rtlCol="0" anchor="t">
            <a:normAutofit/>
          </a:bodyPr>
          <a:lstStyle/>
          <a:p>
            <a:pPr algn="l" indent="0" marL="0">
              <a:buNone/>
            </a:pPr>
            <a:r>
              <a:rPr lang="en-US" sz="1386" dirty="0">
                <a:solidFill>
                  <a:srgbClr val="AFB8AF"/>
                </a:solidFill>
                <a:latin typeface="Inter" pitchFamily="34" charset="0"/>
                <a:ea typeface="Inter" pitchFamily="34" charset="-122"/>
                <a:cs typeface="Inter" pitchFamily="34" charset="-120"/>
              </a:rPr>
              <a:t>Broaden reviewed integrations.</a:t>
            </a:r>
            <a:endParaRPr lang="en-US" sz="1386" dirty="0"/>
          </a:p>
          <a:p>
            <a:pPr algn="l" indent="0" marL="0">
              <a:buNone/>
            </a:pPr>
            <a:r>
              <a:rPr lang="en-US" sz="1386" dirty="0">
                <a:solidFill>
                  <a:srgbClr val="AFB8AF"/>
                </a:solidFill>
                <a:latin typeface="Inter" pitchFamily="34" charset="0"/>
                <a:ea typeface="Inter" pitchFamily="34" charset="-122"/>
                <a:cs typeface="Inter" pitchFamily="34" charset="-120"/>
              </a:rPr>
              <a:t>Develop partner distribution.</a:t>
            </a:r>
            <a:endParaRPr lang="en-US" sz="1386" dirty="0"/>
          </a:p>
          <a:p>
            <a:pPr algn="l" indent="0" marL="0">
              <a:buNone/>
            </a:pPr>
            <a:r>
              <a:rPr lang="en-US" sz="1386" dirty="0">
                <a:solidFill>
                  <a:srgbClr val="AFB8AF"/>
                </a:solidFill>
                <a:latin typeface="Inter" pitchFamily="34" charset="0"/>
                <a:ea typeface="Inter" pitchFamily="34" charset="-122"/>
                <a:cs typeface="Inter" pitchFamily="34" charset="-120"/>
              </a:rPr>
              <a:t>Strengthen infrastructure operations.</a:t>
            </a:r>
            <a:endParaRPr lang="en-US" sz="1386" dirty="0"/>
          </a:p>
        </p:txBody>
      </p:sp>
      <p:sp>
        <p:nvSpPr>
          <p:cNvPr id="17" name="Text 15"/>
          <p:cNvSpPr/>
          <p:nvPr/>
        </p:nvSpPr>
        <p:spPr>
          <a:xfrm>
            <a:off x="603504" y="5870448"/>
            <a:ext cx="10899648" cy="256032"/>
          </a:xfrm>
          <a:prstGeom prst="rect">
            <a:avLst/>
          </a:prstGeom>
          <a:noFill/>
          <a:ln/>
        </p:spPr>
        <p:txBody>
          <a:bodyPr wrap="square" lIns="0" tIns="0" rIns="0" bIns="0" rtlCol="0" anchor="ctr">
            <a:normAutofit/>
          </a:bodyPr>
          <a:lstStyle/>
          <a:p>
            <a:pPr algn="l" indent="0" marL="0">
              <a:buNone/>
            </a:pPr>
            <a:r>
              <a:rPr lang="en-US" sz="1340" dirty="0">
                <a:solidFill>
                  <a:srgbClr val="AFB8AF"/>
                </a:solidFill>
                <a:latin typeface="Inter" pitchFamily="34" charset="0"/>
                <a:ea typeface="Inter" pitchFamily="34" charset="-122"/>
                <a:cs typeface="Inter" pitchFamily="34" charset="-120"/>
              </a:rPr>
              <a:t>Progress is measured by verified capability, not by a fixed launch-date promise.</a:t>
            </a:r>
            <a:endParaRPr lang="en-US" sz="1340" dirty="0"/>
          </a:p>
        </p:txBody>
      </p:sp>
      <p:sp>
        <p:nvSpPr>
          <p:cNvPr id="18" name="Shape 16"/>
          <p:cNvSpPr/>
          <p:nvPr/>
        </p:nvSpPr>
        <p:spPr>
          <a:xfrm>
            <a:off x="603504" y="6318504"/>
            <a:ext cx="10984992" cy="0"/>
          </a:xfrm>
          <a:prstGeom prst="line">
            <a:avLst/>
          </a:prstGeom>
          <a:noFill/>
          <a:ln w="8890">
            <a:solidFill>
              <a:srgbClr val="344238"/>
            </a:solidFill>
            <a:prstDash val="solid"/>
          </a:ln>
        </p:spPr>
      </p:sp>
      <p:sp>
        <p:nvSpPr>
          <p:cNvPr id="19" name="Text 17"/>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20" name="Text 18"/>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17</a:t>
            </a:r>
            <a:endParaRPr lang="en-US" sz="77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FF2E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101B13"/>
                </a:solidFill>
                <a:latin typeface="Inter" pitchFamily="34" charset="0"/>
                <a:ea typeface="Inter" pitchFamily="34" charset="-122"/>
                <a:cs typeface="Inter" pitchFamily="34" charset="-120"/>
              </a:rPr>
              <a:t>APPENDIX / DEVELOPMENT STAGES</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495" b="1" dirty="0">
                <a:solidFill>
                  <a:srgbClr val="101B13"/>
                </a:solidFill>
                <a:latin typeface="Inter Display" pitchFamily="34" charset="0"/>
                <a:ea typeface="Inter Display" pitchFamily="34" charset="-122"/>
                <a:cs typeface="Inter Display" pitchFamily="34" charset="-120"/>
              </a:rPr>
              <a:t>The portfolio at a glance.</a:t>
            </a:r>
            <a:endParaRPr lang="en-US" sz="3495"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536354"/>
                </a:solidFill>
                <a:latin typeface="Inter" pitchFamily="34" charset="0"/>
                <a:ea typeface="Inter" pitchFamily="34" charset="-122"/>
                <a:cs typeface="Inter" pitchFamily="34" charset="-120"/>
              </a:rPr>
              <a:t>Products and infrastructure, based on the materials reviewed for this presentation.</a:t>
            </a:r>
            <a:endParaRPr lang="en-US" sz="1596" dirty="0"/>
          </a:p>
        </p:txBody>
      </p:sp>
      <p:sp>
        <p:nvSpPr>
          <p:cNvPr id="5" name="Text 3"/>
          <p:cNvSpPr/>
          <p:nvPr/>
        </p:nvSpPr>
        <p:spPr>
          <a:xfrm>
            <a:off x="603504" y="2724912"/>
            <a:ext cx="1965960" cy="219456"/>
          </a:xfrm>
          <a:prstGeom prst="rect">
            <a:avLst/>
          </a:prstGeom>
          <a:noFill/>
          <a:ln/>
        </p:spPr>
        <p:txBody>
          <a:bodyPr wrap="square" lIns="0" tIns="0" rIns="0" bIns="0" rtlCol="0" anchor="ctr">
            <a:normAutofit/>
          </a:bodyPr>
          <a:lstStyle/>
          <a:p>
            <a:pPr algn="l" indent="0" marL="0">
              <a:buNone/>
            </a:pPr>
            <a:r>
              <a:rPr lang="en-US" sz="840" b="1" spc="165" kern="0" dirty="0">
                <a:solidFill>
                  <a:srgbClr val="536354"/>
                </a:solidFill>
                <a:latin typeface="Inter" pitchFamily="34" charset="0"/>
                <a:ea typeface="Inter" pitchFamily="34" charset="-122"/>
                <a:cs typeface="Inter" pitchFamily="34" charset="-120"/>
              </a:rPr>
              <a:t>PILLAR</a:t>
            </a:r>
            <a:endParaRPr lang="en-US" sz="840" dirty="0"/>
          </a:p>
        </p:txBody>
      </p:sp>
      <p:sp>
        <p:nvSpPr>
          <p:cNvPr id="6" name="Text 4"/>
          <p:cNvSpPr/>
          <p:nvPr/>
        </p:nvSpPr>
        <p:spPr>
          <a:xfrm>
            <a:off x="2871216" y="2724912"/>
            <a:ext cx="5596128" cy="219456"/>
          </a:xfrm>
          <a:prstGeom prst="rect">
            <a:avLst/>
          </a:prstGeom>
          <a:noFill/>
          <a:ln/>
        </p:spPr>
        <p:txBody>
          <a:bodyPr wrap="square" lIns="0" tIns="0" rIns="0" bIns="0" rtlCol="0" anchor="ctr">
            <a:normAutofit/>
          </a:bodyPr>
          <a:lstStyle/>
          <a:p>
            <a:pPr algn="l" indent="0" marL="0">
              <a:buNone/>
            </a:pPr>
            <a:r>
              <a:rPr lang="en-US" sz="840" b="1" spc="165" kern="0" dirty="0">
                <a:solidFill>
                  <a:srgbClr val="536354"/>
                </a:solidFill>
                <a:latin typeface="Inter" pitchFamily="34" charset="0"/>
                <a:ea typeface="Inter" pitchFamily="34" charset="-122"/>
                <a:cs typeface="Inter" pitchFamily="34" charset="-120"/>
              </a:rPr>
              <a:t>EVIDENCE REVIEWED</a:t>
            </a:r>
            <a:endParaRPr lang="en-US" sz="840" dirty="0"/>
          </a:p>
        </p:txBody>
      </p:sp>
      <p:sp>
        <p:nvSpPr>
          <p:cNvPr id="7" name="Text 5"/>
          <p:cNvSpPr/>
          <p:nvPr/>
        </p:nvSpPr>
        <p:spPr>
          <a:xfrm>
            <a:off x="8723376" y="2724912"/>
            <a:ext cx="2706624" cy="219456"/>
          </a:xfrm>
          <a:prstGeom prst="rect">
            <a:avLst/>
          </a:prstGeom>
          <a:noFill/>
          <a:ln/>
        </p:spPr>
        <p:txBody>
          <a:bodyPr wrap="square" lIns="0" tIns="0" rIns="0" bIns="0" rtlCol="0" anchor="ctr">
            <a:normAutofit/>
          </a:bodyPr>
          <a:lstStyle/>
          <a:p>
            <a:pPr algn="l" indent="0" marL="0">
              <a:buNone/>
            </a:pPr>
            <a:r>
              <a:rPr lang="en-US" sz="840" b="1" spc="165" kern="0" dirty="0">
                <a:solidFill>
                  <a:srgbClr val="536354"/>
                </a:solidFill>
                <a:latin typeface="Inter" pitchFamily="34" charset="0"/>
                <a:ea typeface="Inter" pitchFamily="34" charset="-122"/>
                <a:cs typeface="Inter" pitchFamily="34" charset="-120"/>
              </a:rPr>
              <a:t>PUBLISHED STAGE</a:t>
            </a:r>
            <a:endParaRPr lang="en-US" sz="840" dirty="0"/>
          </a:p>
        </p:txBody>
      </p:sp>
      <p:sp>
        <p:nvSpPr>
          <p:cNvPr id="8" name="Shape 6"/>
          <p:cNvSpPr/>
          <p:nvPr/>
        </p:nvSpPr>
        <p:spPr>
          <a:xfrm>
            <a:off x="603504" y="3090672"/>
            <a:ext cx="10981944" cy="0"/>
          </a:xfrm>
          <a:prstGeom prst="line">
            <a:avLst/>
          </a:prstGeom>
          <a:noFill/>
          <a:ln w="8890">
            <a:solidFill>
              <a:srgbClr val="D0D9C7"/>
            </a:solidFill>
            <a:prstDash val="solid"/>
          </a:ln>
        </p:spPr>
      </p:sp>
      <p:sp>
        <p:nvSpPr>
          <p:cNvPr id="9" name="Text 7"/>
          <p:cNvSpPr/>
          <p:nvPr/>
        </p:nvSpPr>
        <p:spPr>
          <a:xfrm>
            <a:off x="603504" y="3182112"/>
            <a:ext cx="1965960" cy="420624"/>
          </a:xfrm>
          <a:prstGeom prst="rect">
            <a:avLst/>
          </a:prstGeom>
          <a:noFill/>
          <a:ln/>
        </p:spPr>
        <p:txBody>
          <a:bodyPr wrap="square" lIns="0" tIns="0" rIns="0" bIns="0" rtlCol="0" anchor="ctr">
            <a:normAutofit/>
          </a:bodyPr>
          <a:lstStyle/>
          <a:p>
            <a:pPr algn="l" indent="0" marL="0">
              <a:buNone/>
            </a:pPr>
            <a:r>
              <a:rPr lang="en-US" sz="1320" b="1" dirty="0">
                <a:solidFill>
                  <a:srgbClr val="101B13"/>
                </a:solidFill>
                <a:latin typeface="Inter Display" pitchFamily="34" charset="0"/>
                <a:ea typeface="Inter Display" pitchFamily="34" charset="-122"/>
                <a:cs typeface="Inter Display" pitchFamily="34" charset="-120"/>
              </a:rPr>
              <a:t>DEX</a:t>
            </a:r>
            <a:endParaRPr lang="en-US" sz="1320" dirty="0"/>
          </a:p>
        </p:txBody>
      </p:sp>
      <p:sp>
        <p:nvSpPr>
          <p:cNvPr id="10" name="Text 8"/>
          <p:cNvSpPr/>
          <p:nvPr/>
        </p:nvSpPr>
        <p:spPr>
          <a:xfrm>
            <a:off x="2871216" y="3182112"/>
            <a:ext cx="5596128" cy="429768"/>
          </a:xfrm>
          <a:prstGeom prst="rect">
            <a:avLst/>
          </a:prstGeom>
          <a:noFill/>
          <a:ln/>
        </p:spPr>
        <p:txBody>
          <a:bodyPr wrap="square" lIns="0" tIns="0" rIns="0" bIns="0" rtlCol="0" anchor="ctr">
            <a:normAutofit/>
          </a:bodyPr>
          <a:lstStyle/>
          <a:p>
            <a:pPr algn="l" indent="0" marL="0">
              <a:buNone/>
            </a:pPr>
            <a:r>
              <a:rPr lang="en-US" sz="1140" dirty="0">
                <a:solidFill>
                  <a:srgbClr val="536354"/>
                </a:solidFill>
                <a:latin typeface="Inter" pitchFamily="34" charset="0"/>
                <a:ea typeface="Inter" pitchFamily="34" charset="-122"/>
                <a:cs typeface="Inter" pitchFamily="34" charset="-120"/>
              </a:rPr>
              <a:t>AMM code, sample-data interface and</a:t>
            </a:r>
            <a:endParaRPr lang="en-US" sz="1140" dirty="0"/>
          </a:p>
          <a:p>
            <a:pPr algn="l" indent="0" marL="0">
              <a:buNone/>
            </a:pPr>
            <a:r>
              <a:rPr lang="en-US" sz="1140" dirty="0">
                <a:solidFill>
                  <a:srgbClr val="536354"/>
                </a:solidFill>
                <a:latin typeface="Inter" pitchFamily="34" charset="0"/>
                <a:ea typeface="Inter" pitchFamily="34" charset="-122"/>
                <a:cs typeface="Inter" pitchFamily="34" charset="-120"/>
              </a:rPr>
              <a:t>a separately referenced DEX testnet.</a:t>
            </a:r>
            <a:endParaRPr lang="en-US" sz="1140" dirty="0"/>
          </a:p>
        </p:txBody>
      </p:sp>
      <p:sp>
        <p:nvSpPr>
          <p:cNvPr id="11" name="Text 9"/>
          <p:cNvSpPr/>
          <p:nvPr/>
        </p:nvSpPr>
        <p:spPr>
          <a:xfrm>
            <a:off x="8723376" y="3182112"/>
            <a:ext cx="2834640" cy="429768"/>
          </a:xfrm>
          <a:prstGeom prst="rect">
            <a:avLst/>
          </a:prstGeom>
          <a:noFill/>
          <a:ln/>
        </p:spPr>
        <p:txBody>
          <a:bodyPr wrap="square" lIns="0" tIns="0" rIns="0" bIns="0" rtlCol="0" anchor="ctr">
            <a:normAutofit/>
          </a:bodyPr>
          <a:lstStyle/>
          <a:p>
            <a:pPr algn="l" indent="0" marL="0">
              <a:buNone/>
            </a:pPr>
            <a:r>
              <a:rPr lang="en-US" sz="1170" b="1" dirty="0">
                <a:solidFill>
                  <a:srgbClr val="101B13"/>
                </a:solidFill>
                <a:latin typeface="Inter" pitchFamily="34" charset="0"/>
                <a:ea typeface="Inter" pitchFamily="34" charset="-122"/>
                <a:cs typeface="Inter" pitchFamily="34" charset="-120"/>
              </a:rPr>
              <a:t>Development /</a:t>
            </a:r>
            <a:endParaRPr lang="en-US" sz="1170" dirty="0"/>
          </a:p>
          <a:p>
            <a:pPr algn="l" indent="0" marL="0">
              <a:buNone/>
            </a:pPr>
            <a:r>
              <a:rPr lang="en-US" sz="1170" b="1" dirty="0">
                <a:solidFill>
                  <a:srgbClr val="101B13"/>
                </a:solidFill>
                <a:latin typeface="Inter" pitchFamily="34" charset="0"/>
                <a:ea typeface="Inter" pitchFamily="34" charset="-122"/>
                <a:cs typeface="Inter" pitchFamily="34" charset="-120"/>
              </a:rPr>
              <a:t>preview</a:t>
            </a:r>
            <a:endParaRPr lang="en-US" sz="1170" dirty="0"/>
          </a:p>
        </p:txBody>
      </p:sp>
      <p:sp>
        <p:nvSpPr>
          <p:cNvPr id="12" name="Shape 10"/>
          <p:cNvSpPr/>
          <p:nvPr/>
        </p:nvSpPr>
        <p:spPr>
          <a:xfrm>
            <a:off x="603504" y="3685032"/>
            <a:ext cx="10981944" cy="0"/>
          </a:xfrm>
          <a:prstGeom prst="line">
            <a:avLst/>
          </a:prstGeom>
          <a:noFill/>
          <a:ln w="8890">
            <a:solidFill>
              <a:srgbClr val="D0D9C7"/>
            </a:solidFill>
            <a:prstDash val="solid"/>
          </a:ln>
        </p:spPr>
      </p:sp>
      <p:sp>
        <p:nvSpPr>
          <p:cNvPr id="13" name="Text 11"/>
          <p:cNvSpPr/>
          <p:nvPr/>
        </p:nvSpPr>
        <p:spPr>
          <a:xfrm>
            <a:off x="603504" y="3776472"/>
            <a:ext cx="1965960" cy="420624"/>
          </a:xfrm>
          <a:prstGeom prst="rect">
            <a:avLst/>
          </a:prstGeom>
          <a:noFill/>
          <a:ln/>
        </p:spPr>
        <p:txBody>
          <a:bodyPr wrap="square" lIns="0" tIns="0" rIns="0" bIns="0" rtlCol="0" anchor="ctr">
            <a:normAutofit/>
          </a:bodyPr>
          <a:lstStyle/>
          <a:p>
            <a:pPr algn="l" indent="0" marL="0">
              <a:buNone/>
            </a:pPr>
            <a:r>
              <a:rPr lang="en-US" sz="1320" b="1" dirty="0">
                <a:solidFill>
                  <a:srgbClr val="101B13"/>
                </a:solidFill>
                <a:latin typeface="Inter Display" pitchFamily="34" charset="0"/>
                <a:ea typeface="Inter Display" pitchFamily="34" charset="-122"/>
                <a:cs typeface="Inter Display" pitchFamily="34" charset="-120"/>
              </a:rPr>
              <a:t>Cross-Chain</a:t>
            </a:r>
            <a:endParaRPr lang="en-US" sz="1320" dirty="0"/>
          </a:p>
          <a:p>
            <a:pPr algn="l" indent="0" marL="0">
              <a:buNone/>
            </a:pPr>
            <a:r>
              <a:rPr lang="en-US" sz="1320" b="1" dirty="0">
                <a:solidFill>
                  <a:srgbClr val="101B13"/>
                </a:solidFill>
                <a:latin typeface="Inter Display" pitchFamily="34" charset="0"/>
                <a:ea typeface="Inter Display" pitchFamily="34" charset="-122"/>
                <a:cs typeface="Inter Display" pitchFamily="34" charset="-120"/>
              </a:rPr>
              <a:t>Aggregator</a:t>
            </a:r>
            <a:endParaRPr lang="en-US" sz="1320" dirty="0"/>
          </a:p>
        </p:txBody>
      </p:sp>
      <p:sp>
        <p:nvSpPr>
          <p:cNvPr id="14" name="Text 12"/>
          <p:cNvSpPr/>
          <p:nvPr/>
        </p:nvSpPr>
        <p:spPr>
          <a:xfrm>
            <a:off x="2871216" y="3776472"/>
            <a:ext cx="5596128" cy="429768"/>
          </a:xfrm>
          <a:prstGeom prst="rect">
            <a:avLst/>
          </a:prstGeom>
          <a:noFill/>
          <a:ln/>
        </p:spPr>
        <p:txBody>
          <a:bodyPr wrap="square" lIns="0" tIns="0" rIns="0" bIns="0" rtlCol="0" anchor="ctr">
            <a:normAutofit/>
          </a:bodyPr>
          <a:lstStyle/>
          <a:p>
            <a:pPr algn="l" indent="0" marL="0">
              <a:buNone/>
            </a:pPr>
            <a:r>
              <a:rPr lang="en-US" sz="1140" dirty="0">
                <a:solidFill>
                  <a:srgbClr val="536354"/>
                </a:solidFill>
                <a:latin typeface="Inter" pitchFamily="34" charset="0"/>
                <a:ea typeface="Inter" pitchFamily="34" charset="-122"/>
                <a:cs typeface="Inter" pitchFamily="34" charset="-120"/>
              </a:rPr>
              <a:t>Portfolio mandate supplied by management;</a:t>
            </a:r>
            <a:endParaRPr lang="en-US" sz="1140" dirty="0"/>
          </a:p>
          <a:p>
            <a:pPr algn="l" indent="0" marL="0">
              <a:buNone/>
            </a:pPr>
            <a:r>
              <a:rPr lang="en-US" sz="1140" dirty="0">
                <a:solidFill>
                  <a:srgbClr val="536354"/>
                </a:solidFill>
                <a:latin typeface="Inter" pitchFamily="34" charset="0"/>
                <a:ea typeface="Inter" pitchFamily="34" charset="-122"/>
                <a:cs typeface="Inter" pitchFamily="34" charset="-120"/>
              </a:rPr>
              <a:t>no deployment independently confirmed.</a:t>
            </a:r>
            <a:endParaRPr lang="en-US" sz="1140" dirty="0"/>
          </a:p>
        </p:txBody>
      </p:sp>
      <p:sp>
        <p:nvSpPr>
          <p:cNvPr id="15" name="Text 13"/>
          <p:cNvSpPr/>
          <p:nvPr/>
        </p:nvSpPr>
        <p:spPr>
          <a:xfrm>
            <a:off x="8723376" y="3776472"/>
            <a:ext cx="2834640" cy="429768"/>
          </a:xfrm>
          <a:prstGeom prst="rect">
            <a:avLst/>
          </a:prstGeom>
          <a:noFill/>
          <a:ln/>
        </p:spPr>
        <p:txBody>
          <a:bodyPr wrap="square" lIns="0" tIns="0" rIns="0" bIns="0" rtlCol="0" anchor="ctr">
            <a:normAutofit/>
          </a:bodyPr>
          <a:lstStyle/>
          <a:p>
            <a:pPr algn="l" indent="0" marL="0">
              <a:buNone/>
            </a:pPr>
            <a:r>
              <a:rPr lang="en-US" sz="1170" b="1" dirty="0">
                <a:solidFill>
                  <a:srgbClr val="101B13"/>
                </a:solidFill>
                <a:latin typeface="Inter" pitchFamily="34" charset="0"/>
                <a:ea typeface="Inter" pitchFamily="34" charset="-122"/>
                <a:cs typeface="Inter" pitchFamily="34" charset="-120"/>
              </a:rPr>
              <a:t>Deployment</a:t>
            </a:r>
            <a:endParaRPr lang="en-US" sz="1170" dirty="0"/>
          </a:p>
          <a:p>
            <a:pPr algn="l" indent="0" marL="0">
              <a:buNone/>
            </a:pPr>
            <a:r>
              <a:rPr lang="en-US" sz="1170" b="1" dirty="0">
                <a:solidFill>
                  <a:srgbClr val="101B13"/>
                </a:solidFill>
                <a:latin typeface="Inter" pitchFamily="34" charset="0"/>
                <a:ea typeface="Inter" pitchFamily="34" charset="-122"/>
                <a:cs typeface="Inter" pitchFamily="34" charset="-120"/>
              </a:rPr>
              <a:t>unverified</a:t>
            </a:r>
            <a:endParaRPr lang="en-US" sz="1170" dirty="0"/>
          </a:p>
        </p:txBody>
      </p:sp>
      <p:sp>
        <p:nvSpPr>
          <p:cNvPr id="16" name="Shape 14"/>
          <p:cNvSpPr/>
          <p:nvPr/>
        </p:nvSpPr>
        <p:spPr>
          <a:xfrm>
            <a:off x="603504" y="4279392"/>
            <a:ext cx="10981944" cy="0"/>
          </a:xfrm>
          <a:prstGeom prst="line">
            <a:avLst/>
          </a:prstGeom>
          <a:noFill/>
          <a:ln w="8890">
            <a:solidFill>
              <a:srgbClr val="D0D9C7"/>
            </a:solidFill>
            <a:prstDash val="solid"/>
          </a:ln>
        </p:spPr>
      </p:sp>
      <p:sp>
        <p:nvSpPr>
          <p:cNvPr id="17" name="Text 15"/>
          <p:cNvSpPr/>
          <p:nvPr/>
        </p:nvSpPr>
        <p:spPr>
          <a:xfrm>
            <a:off x="603504" y="4370832"/>
            <a:ext cx="1965960" cy="420624"/>
          </a:xfrm>
          <a:prstGeom prst="rect">
            <a:avLst/>
          </a:prstGeom>
          <a:noFill/>
          <a:ln/>
        </p:spPr>
        <p:txBody>
          <a:bodyPr wrap="square" lIns="0" tIns="0" rIns="0" bIns="0" rtlCol="0" anchor="ctr">
            <a:normAutofit/>
          </a:bodyPr>
          <a:lstStyle/>
          <a:p>
            <a:pPr algn="l" indent="0" marL="0">
              <a:buNone/>
            </a:pPr>
            <a:r>
              <a:rPr lang="en-US" sz="1320" b="1" dirty="0">
                <a:solidFill>
                  <a:srgbClr val="101B13"/>
                </a:solidFill>
                <a:latin typeface="Inter Display" pitchFamily="34" charset="0"/>
                <a:ea typeface="Inter Display" pitchFamily="34" charset="-122"/>
                <a:cs typeface="Inter Display" pitchFamily="34" charset="-120"/>
              </a:rPr>
              <a:t>Wallet</a:t>
            </a:r>
            <a:endParaRPr lang="en-US" sz="1320" dirty="0"/>
          </a:p>
        </p:txBody>
      </p:sp>
      <p:sp>
        <p:nvSpPr>
          <p:cNvPr id="18" name="Text 16"/>
          <p:cNvSpPr/>
          <p:nvPr/>
        </p:nvSpPr>
        <p:spPr>
          <a:xfrm>
            <a:off x="2871216" y="4370832"/>
            <a:ext cx="5596128" cy="429768"/>
          </a:xfrm>
          <a:prstGeom prst="rect">
            <a:avLst/>
          </a:prstGeom>
          <a:noFill/>
          <a:ln/>
        </p:spPr>
        <p:txBody>
          <a:bodyPr wrap="square" lIns="0" tIns="0" rIns="0" bIns="0" rtlCol="0" anchor="ctr">
            <a:normAutofit/>
          </a:bodyPr>
          <a:lstStyle/>
          <a:p>
            <a:pPr algn="l" indent="0" marL="0">
              <a:buNone/>
            </a:pPr>
            <a:r>
              <a:rPr lang="en-US" sz="1140" dirty="0">
                <a:solidFill>
                  <a:srgbClr val="536354"/>
                </a:solidFill>
                <a:latin typeface="Inter" pitchFamily="34" charset="0"/>
                <a:ea typeface="Inter" pitchFamily="34" charset="-122"/>
                <a:cs typeface="Inter" pitchFamily="34" charset="-120"/>
              </a:rPr>
              <a:t>Published browser application</a:t>
            </a:r>
            <a:endParaRPr lang="en-US" sz="1140" dirty="0"/>
          </a:p>
          <a:p>
            <a:pPr algn="l" indent="0" marL="0">
              <a:buNone/>
            </a:pPr>
            <a:r>
              <a:rPr lang="en-US" sz="1140" dirty="0">
                <a:solidFill>
                  <a:srgbClr val="536354"/>
                </a:solidFill>
                <a:latin typeface="Inter" pitchFamily="34" charset="0"/>
                <a:ea typeface="Inter" pitchFamily="34" charset="-122"/>
                <a:cs typeface="Inter" pitchFamily="34" charset="-120"/>
              </a:rPr>
              <a:t>with on-device signing.</a:t>
            </a:r>
            <a:endParaRPr lang="en-US" sz="1140" dirty="0"/>
          </a:p>
        </p:txBody>
      </p:sp>
      <p:sp>
        <p:nvSpPr>
          <p:cNvPr id="19" name="Text 17"/>
          <p:cNvSpPr/>
          <p:nvPr/>
        </p:nvSpPr>
        <p:spPr>
          <a:xfrm>
            <a:off x="8723376" y="4370832"/>
            <a:ext cx="2834640" cy="429768"/>
          </a:xfrm>
          <a:prstGeom prst="rect">
            <a:avLst/>
          </a:prstGeom>
          <a:noFill/>
          <a:ln/>
        </p:spPr>
        <p:txBody>
          <a:bodyPr wrap="square" lIns="0" tIns="0" rIns="0" bIns="0" rtlCol="0" anchor="ctr">
            <a:normAutofit/>
          </a:bodyPr>
          <a:lstStyle/>
          <a:p>
            <a:pPr algn="l" indent="0" marL="0">
              <a:buNone/>
            </a:pPr>
            <a:r>
              <a:rPr lang="en-US" sz="1170" b="1" dirty="0">
                <a:solidFill>
                  <a:srgbClr val="101B13"/>
                </a:solidFill>
                <a:latin typeface="Inter" pitchFamily="34" charset="0"/>
                <a:ea typeface="Inter" pitchFamily="34" charset="-122"/>
                <a:cs typeface="Inter" pitchFamily="34" charset="-120"/>
              </a:rPr>
              <a:t>Public beta</a:t>
            </a:r>
            <a:endParaRPr lang="en-US" sz="1170" dirty="0"/>
          </a:p>
        </p:txBody>
      </p:sp>
      <p:sp>
        <p:nvSpPr>
          <p:cNvPr id="20" name="Shape 18"/>
          <p:cNvSpPr/>
          <p:nvPr/>
        </p:nvSpPr>
        <p:spPr>
          <a:xfrm>
            <a:off x="603504" y="4873752"/>
            <a:ext cx="10981944" cy="0"/>
          </a:xfrm>
          <a:prstGeom prst="line">
            <a:avLst/>
          </a:prstGeom>
          <a:noFill/>
          <a:ln w="8890">
            <a:solidFill>
              <a:srgbClr val="D0D9C7"/>
            </a:solidFill>
            <a:prstDash val="solid"/>
          </a:ln>
        </p:spPr>
      </p:sp>
      <p:sp>
        <p:nvSpPr>
          <p:cNvPr id="21" name="Text 19"/>
          <p:cNvSpPr/>
          <p:nvPr/>
        </p:nvSpPr>
        <p:spPr>
          <a:xfrm>
            <a:off x="603504" y="4965192"/>
            <a:ext cx="1965960" cy="420624"/>
          </a:xfrm>
          <a:prstGeom prst="rect">
            <a:avLst/>
          </a:prstGeom>
          <a:noFill/>
          <a:ln/>
        </p:spPr>
        <p:txBody>
          <a:bodyPr wrap="square" lIns="0" tIns="0" rIns="0" bIns="0" rtlCol="0" anchor="ctr">
            <a:normAutofit/>
          </a:bodyPr>
          <a:lstStyle/>
          <a:p>
            <a:pPr algn="l" indent="0" marL="0">
              <a:buNone/>
            </a:pPr>
            <a:r>
              <a:rPr lang="en-US" sz="1320" b="1" dirty="0">
                <a:solidFill>
                  <a:srgbClr val="101B13"/>
                </a:solidFill>
                <a:latin typeface="Inter Display" pitchFamily="34" charset="0"/>
                <a:ea typeface="Inter Display" pitchFamily="34" charset="-122"/>
                <a:cs typeface="Inter Display" pitchFamily="34" charset="-120"/>
              </a:rPr>
              <a:t>Bridge</a:t>
            </a:r>
            <a:endParaRPr lang="en-US" sz="1320" dirty="0"/>
          </a:p>
        </p:txBody>
      </p:sp>
      <p:sp>
        <p:nvSpPr>
          <p:cNvPr id="22" name="Text 20"/>
          <p:cNvSpPr/>
          <p:nvPr/>
        </p:nvSpPr>
        <p:spPr>
          <a:xfrm>
            <a:off x="2871216" y="4965192"/>
            <a:ext cx="5596128" cy="429768"/>
          </a:xfrm>
          <a:prstGeom prst="rect">
            <a:avLst/>
          </a:prstGeom>
          <a:noFill/>
          <a:ln/>
        </p:spPr>
        <p:txBody>
          <a:bodyPr wrap="square" lIns="0" tIns="0" rIns="0" bIns="0" rtlCol="0" anchor="ctr">
            <a:normAutofit/>
          </a:bodyPr>
          <a:lstStyle/>
          <a:p>
            <a:pPr algn="l" indent="0" marL="0">
              <a:buNone/>
            </a:pPr>
            <a:r>
              <a:rPr lang="en-US" sz="1140" dirty="0">
                <a:solidFill>
                  <a:srgbClr val="536354"/>
                </a:solidFill>
                <a:latin typeface="Inter" pitchFamily="34" charset="0"/>
                <a:ea typeface="Inter" pitchFamily="34" charset="-122"/>
                <a:cs typeface="Inter" pitchFamily="34" charset="-120"/>
              </a:rPr>
              <a:t>USDC / bUSDC qualification portal;</a:t>
            </a:r>
            <a:endParaRPr lang="en-US" sz="1140" dirty="0"/>
          </a:p>
          <a:p>
            <a:pPr algn="l" indent="0" marL="0">
              <a:buNone/>
            </a:pPr>
            <a:r>
              <a:rPr lang="en-US" sz="1140" dirty="0">
                <a:solidFill>
                  <a:srgbClr val="536354"/>
                </a:solidFill>
                <a:latin typeface="Inter" pitchFamily="34" charset="0"/>
                <a:ea typeface="Inter" pitchFamily="34" charset="-122"/>
                <a:cs typeface="Inter" pitchFamily="34" charset="-120"/>
              </a:rPr>
              <a:t>reference components and local tests.</a:t>
            </a:r>
            <a:endParaRPr lang="en-US" sz="1140" dirty="0"/>
          </a:p>
        </p:txBody>
      </p:sp>
      <p:sp>
        <p:nvSpPr>
          <p:cNvPr id="23" name="Text 21"/>
          <p:cNvSpPr/>
          <p:nvPr/>
        </p:nvSpPr>
        <p:spPr>
          <a:xfrm>
            <a:off x="8723376" y="4965192"/>
            <a:ext cx="2834640" cy="429768"/>
          </a:xfrm>
          <a:prstGeom prst="rect">
            <a:avLst/>
          </a:prstGeom>
          <a:noFill/>
          <a:ln/>
        </p:spPr>
        <p:txBody>
          <a:bodyPr wrap="square" lIns="0" tIns="0" rIns="0" bIns="0" rtlCol="0" anchor="ctr">
            <a:normAutofit/>
          </a:bodyPr>
          <a:lstStyle/>
          <a:p>
            <a:pPr algn="l" indent="0" marL="0">
              <a:buNone/>
            </a:pPr>
            <a:r>
              <a:rPr lang="en-US" sz="1170" b="1" dirty="0">
                <a:solidFill>
                  <a:srgbClr val="101B13"/>
                </a:solidFill>
                <a:latin typeface="Inter" pitchFamily="34" charset="0"/>
                <a:ea typeface="Inter" pitchFamily="34" charset="-122"/>
                <a:cs typeface="Inter" pitchFamily="34" charset="-120"/>
              </a:rPr>
              <a:t>Transfers</a:t>
            </a:r>
            <a:endParaRPr lang="en-US" sz="1170" dirty="0"/>
          </a:p>
          <a:p>
            <a:pPr algn="l" indent="0" marL="0">
              <a:buNone/>
            </a:pPr>
            <a:r>
              <a:rPr lang="en-US" sz="1170" b="1" dirty="0">
                <a:solidFill>
                  <a:srgbClr val="101B13"/>
                </a:solidFill>
                <a:latin typeface="Inter" pitchFamily="34" charset="0"/>
                <a:ea typeface="Inter" pitchFamily="34" charset="-122"/>
                <a:cs typeface="Inter" pitchFamily="34" charset="-120"/>
              </a:rPr>
              <a:t>not enabled</a:t>
            </a:r>
            <a:endParaRPr lang="en-US" sz="1170" dirty="0"/>
          </a:p>
        </p:txBody>
      </p:sp>
      <p:sp>
        <p:nvSpPr>
          <p:cNvPr id="24" name="Shape 22"/>
          <p:cNvSpPr/>
          <p:nvPr/>
        </p:nvSpPr>
        <p:spPr>
          <a:xfrm>
            <a:off x="603504" y="5468112"/>
            <a:ext cx="10981944" cy="0"/>
          </a:xfrm>
          <a:prstGeom prst="line">
            <a:avLst/>
          </a:prstGeom>
          <a:noFill/>
          <a:ln w="8890">
            <a:solidFill>
              <a:srgbClr val="D0D9C7"/>
            </a:solidFill>
            <a:prstDash val="solid"/>
          </a:ln>
        </p:spPr>
      </p:sp>
      <p:sp>
        <p:nvSpPr>
          <p:cNvPr id="25" name="Text 23"/>
          <p:cNvSpPr/>
          <p:nvPr/>
        </p:nvSpPr>
        <p:spPr>
          <a:xfrm>
            <a:off x="603504" y="5559552"/>
            <a:ext cx="1965960" cy="420624"/>
          </a:xfrm>
          <a:prstGeom prst="rect">
            <a:avLst/>
          </a:prstGeom>
          <a:noFill/>
          <a:ln/>
        </p:spPr>
        <p:txBody>
          <a:bodyPr wrap="square" lIns="0" tIns="0" rIns="0" bIns="0" rtlCol="0" anchor="ctr">
            <a:normAutofit/>
          </a:bodyPr>
          <a:lstStyle/>
          <a:p>
            <a:pPr algn="l" indent="0" marL="0">
              <a:buNone/>
            </a:pPr>
            <a:r>
              <a:rPr lang="en-US" sz="1320" b="1" dirty="0">
                <a:solidFill>
                  <a:srgbClr val="101B13"/>
                </a:solidFill>
                <a:latin typeface="Inter Display" pitchFamily="34" charset="0"/>
                <a:ea typeface="Inter Display" pitchFamily="34" charset="-122"/>
                <a:cs typeface="Inter Display" pitchFamily="34" charset="-120"/>
              </a:rPr>
              <a:t>Bloch Protocol</a:t>
            </a:r>
            <a:endParaRPr lang="en-US" sz="1320" dirty="0"/>
          </a:p>
          <a:p>
            <a:pPr algn="l" indent="0" marL="0">
              <a:buNone/>
            </a:pPr>
            <a:r>
              <a:rPr lang="en-US" sz="1320" b="1" dirty="0">
                <a:solidFill>
                  <a:srgbClr val="101B13"/>
                </a:solidFill>
                <a:latin typeface="Inter Display" pitchFamily="34" charset="0"/>
                <a:ea typeface="Inter Display" pitchFamily="34" charset="-122"/>
                <a:cs typeface="Inter Display" pitchFamily="34" charset="-120"/>
              </a:rPr>
              <a:t>infrastructure</a:t>
            </a:r>
            <a:endParaRPr lang="en-US" sz="1320" dirty="0"/>
          </a:p>
        </p:txBody>
      </p:sp>
      <p:sp>
        <p:nvSpPr>
          <p:cNvPr id="26" name="Text 24"/>
          <p:cNvSpPr/>
          <p:nvPr/>
        </p:nvSpPr>
        <p:spPr>
          <a:xfrm>
            <a:off x="2871216" y="5559552"/>
            <a:ext cx="5596128" cy="429768"/>
          </a:xfrm>
          <a:prstGeom prst="rect">
            <a:avLst/>
          </a:prstGeom>
          <a:noFill/>
          <a:ln/>
        </p:spPr>
        <p:txBody>
          <a:bodyPr wrap="square" lIns="0" tIns="0" rIns="0" bIns="0" rtlCol="0" anchor="ctr">
            <a:normAutofit/>
          </a:bodyPr>
          <a:lstStyle/>
          <a:p>
            <a:pPr algn="l" indent="0" marL="0">
              <a:buNone/>
            </a:pPr>
            <a:r>
              <a:rPr lang="en-US" sz="1140" dirty="0">
                <a:solidFill>
                  <a:srgbClr val="536354"/>
                </a:solidFill>
                <a:latin typeface="Inter" pitchFamily="34" charset="0"/>
                <a:ea typeface="Inter" pitchFamily="34" charset="-122"/>
                <a:cs typeface="Inter" pitchFamily="34" charset="-120"/>
              </a:rPr>
              <a:t>Genesis-4 node software, explorer and RPC;</a:t>
            </a:r>
            <a:endParaRPr lang="en-US" sz="1140" dirty="0"/>
          </a:p>
          <a:p>
            <a:pPr algn="l" indent="0" marL="0">
              <a:buNone/>
            </a:pPr>
            <a:r>
              <a:rPr lang="en-US" sz="1140" dirty="0">
                <a:solidFill>
                  <a:srgbClr val="536354"/>
                </a:solidFill>
                <a:latin typeface="Inter" pitchFamily="34" charset="0"/>
                <a:ea typeface="Inter" pitchFamily="34" charset="-122"/>
                <a:cs typeface="Inter" pitchFamily="34" charset="-120"/>
              </a:rPr>
              <a:t>local DevKits and network integration work.</a:t>
            </a:r>
            <a:endParaRPr lang="en-US" sz="1140" dirty="0"/>
          </a:p>
        </p:txBody>
      </p:sp>
      <p:sp>
        <p:nvSpPr>
          <p:cNvPr id="27" name="Text 25"/>
          <p:cNvSpPr/>
          <p:nvPr/>
        </p:nvSpPr>
        <p:spPr>
          <a:xfrm>
            <a:off x="8723376" y="5559552"/>
            <a:ext cx="2834640" cy="429768"/>
          </a:xfrm>
          <a:prstGeom prst="rect">
            <a:avLst/>
          </a:prstGeom>
          <a:noFill/>
          <a:ln/>
        </p:spPr>
        <p:txBody>
          <a:bodyPr wrap="square" lIns="0" tIns="0" rIns="0" bIns="0" rtlCol="0" anchor="ctr">
            <a:normAutofit/>
          </a:bodyPr>
          <a:lstStyle/>
          <a:p>
            <a:pPr algn="l" indent="0" marL="0">
              <a:buNone/>
            </a:pPr>
            <a:r>
              <a:rPr lang="en-US" sz="1170" b="1" dirty="0">
                <a:solidFill>
                  <a:srgbClr val="101B13"/>
                </a:solidFill>
                <a:latin typeface="Inter" pitchFamily="34" charset="0"/>
                <a:ea typeface="Inter" pitchFamily="34" charset="-122"/>
                <a:cs typeface="Inter" pitchFamily="34" charset="-120"/>
              </a:rPr>
              <a:t>Network foundation /</a:t>
            </a:r>
            <a:endParaRPr lang="en-US" sz="1170" dirty="0"/>
          </a:p>
          <a:p>
            <a:pPr algn="l" indent="0" marL="0">
              <a:buNone/>
            </a:pPr>
            <a:r>
              <a:rPr lang="en-US" sz="1170" b="1" dirty="0">
                <a:solidFill>
                  <a:srgbClr val="101B13"/>
                </a:solidFill>
                <a:latin typeface="Inter" pitchFamily="34" charset="0"/>
                <a:ea typeface="Inter" pitchFamily="34" charset="-122"/>
                <a:cs typeface="Inter" pitchFamily="34" charset="-120"/>
              </a:rPr>
              <a:t>integration in progress</a:t>
            </a:r>
            <a:endParaRPr lang="en-US" sz="1170" dirty="0"/>
          </a:p>
        </p:txBody>
      </p:sp>
      <p:sp>
        <p:nvSpPr>
          <p:cNvPr id="28" name="Shape 26"/>
          <p:cNvSpPr/>
          <p:nvPr/>
        </p:nvSpPr>
        <p:spPr>
          <a:xfrm>
            <a:off x="603504" y="6318504"/>
            <a:ext cx="10984992" cy="0"/>
          </a:xfrm>
          <a:prstGeom prst="line">
            <a:avLst/>
          </a:prstGeom>
          <a:noFill/>
          <a:ln w="8890">
            <a:solidFill>
              <a:srgbClr val="D0D9C7"/>
            </a:solidFill>
            <a:prstDash val="solid"/>
          </a:ln>
        </p:spPr>
      </p:sp>
      <p:sp>
        <p:nvSpPr>
          <p:cNvPr id="29" name="Text 27"/>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536354"/>
                </a:solidFill>
                <a:latin typeface="Inter" pitchFamily="34" charset="0"/>
                <a:ea typeface="Inter" pitchFamily="34" charset="-122"/>
                <a:cs typeface="Inter" pitchFamily="34" charset="-120"/>
              </a:rPr>
              <a:t>BLOCH INC  /  INSTITUTIONAL OVERVIEW</a:t>
            </a:r>
            <a:endParaRPr lang="en-US" sz="770" dirty="0"/>
          </a:p>
        </p:txBody>
      </p:sp>
      <p:sp>
        <p:nvSpPr>
          <p:cNvPr id="30" name="Text 28"/>
          <p:cNvSpPr/>
          <p:nvPr/>
        </p:nvSpPr>
        <p:spPr>
          <a:xfrm>
            <a:off x="8522208" y="6441948"/>
            <a:ext cx="2331720" cy="182880"/>
          </a:xfrm>
          <a:prstGeom prst="rect">
            <a:avLst/>
          </a:prstGeom>
          <a:noFill/>
          <a:ln/>
        </p:spPr>
        <p:txBody>
          <a:bodyPr wrap="square" lIns="0" tIns="0" rIns="0" bIns="0" rtlCol="0" anchor="ctr">
            <a:normAutofit/>
          </a:bodyPr>
          <a:lstStyle/>
          <a:p>
            <a:pPr algn="r" indent="0" marL="0">
              <a:buNone/>
            </a:pPr>
            <a:r>
              <a:rPr lang="en-US" sz="760" dirty="0">
                <a:solidFill>
                  <a:srgbClr val="536354"/>
                </a:solidFill>
                <a:latin typeface="Inter" pitchFamily="34" charset="0"/>
                <a:ea typeface="Inter" pitchFamily="34" charset="-122"/>
                <a:cs typeface="Inter" pitchFamily="34" charset="-120"/>
              </a:rPr>
              <a:t>Sources [1] [2] [4] [5] [6] [7]</a:t>
            </a:r>
            <a:endParaRPr lang="en-US" sz="760" dirty="0"/>
          </a:p>
        </p:txBody>
      </p:sp>
      <p:sp>
        <p:nvSpPr>
          <p:cNvPr id="31" name="Text 29"/>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536354"/>
                </a:solidFill>
                <a:latin typeface="Inter" pitchFamily="34" charset="0"/>
                <a:ea typeface="Inter" pitchFamily="34" charset="-122"/>
                <a:cs typeface="Inter" pitchFamily="34" charset="-120"/>
              </a:rPr>
              <a:t>18</a:t>
            </a:r>
            <a:endParaRPr lang="en-US" sz="77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70A08"/>
        </a:solidFill>
      </p:bgPr>
    </p:bg>
    <p:spTree>
      <p:nvGrpSpPr>
        <p:cNvPr id="1" name=""/>
        <p:cNvGrpSpPr/>
        <p:nvPr/>
      </p:nvGrpSpPr>
      <p:grpSpPr>
        <a:xfrm>
          <a:off x="0" y="0"/>
          <a:ext cx="0" cy="0"/>
          <a:chOff x="0" y="0"/>
          <a:chExt cx="0" cy="0"/>
        </a:xfrm>
      </p:grpSpPr>
      <p:sp>
        <p:nvSpPr>
          <p:cNvPr id="2" name="Text 0"/>
          <p:cNvSpPr/>
          <p:nvPr/>
        </p:nvSpPr>
        <p:spPr>
          <a:xfrm>
            <a:off x="603504" y="438912"/>
            <a:ext cx="10241280" cy="219456"/>
          </a:xfrm>
          <a:prstGeom prst="rect">
            <a:avLst/>
          </a:prstGeom>
          <a:noFill/>
          <a:ln/>
        </p:spPr>
        <p:txBody>
          <a:bodyPr wrap="square" lIns="0" tIns="0" rIns="0" bIns="0" rtlCol="0" anchor="ctr">
            <a:normAutofit/>
          </a:bodyPr>
          <a:lstStyle/>
          <a:p>
            <a:pPr algn="l" indent="0" marL="0">
              <a:buNone/>
            </a:pPr>
            <a:r>
              <a:rPr lang="en-US" sz="960" b="1" spc="165" kern="0" dirty="0">
                <a:solidFill>
                  <a:srgbClr val="C2FF62"/>
                </a:solidFill>
                <a:latin typeface="Inter" pitchFamily="34" charset="0"/>
                <a:ea typeface="Inter" pitchFamily="34" charset="-122"/>
                <a:cs typeface="Inter" pitchFamily="34" charset="-120"/>
              </a:rPr>
              <a:t>REFERENCE LINKS</a:t>
            </a:r>
            <a:endParaRPr lang="en-US" sz="960" dirty="0"/>
          </a:p>
        </p:txBody>
      </p:sp>
      <p:sp>
        <p:nvSpPr>
          <p:cNvPr id="3" name="Text 1"/>
          <p:cNvSpPr/>
          <p:nvPr/>
        </p:nvSpPr>
        <p:spPr>
          <a:xfrm>
            <a:off x="603504" y="932688"/>
            <a:ext cx="10972800" cy="1033272"/>
          </a:xfrm>
          <a:prstGeom prst="rect">
            <a:avLst/>
          </a:prstGeom>
          <a:noFill/>
          <a:ln/>
        </p:spPr>
        <p:txBody>
          <a:bodyPr wrap="square" lIns="0" tIns="0" rIns="0" bIns="0" rtlCol="0" anchor="ctr">
            <a:normAutofit/>
          </a:bodyPr>
          <a:lstStyle/>
          <a:p>
            <a:pPr algn="l" indent="0" marL="0">
              <a:buNone/>
            </a:pPr>
            <a:r>
              <a:rPr lang="en-US" sz="3495" b="1" dirty="0">
                <a:solidFill>
                  <a:srgbClr val="F7F5EF"/>
                </a:solidFill>
                <a:latin typeface="Inter Display" pitchFamily="34" charset="0"/>
                <a:ea typeface="Inter Display" pitchFamily="34" charset="-122"/>
                <a:cs typeface="Inter Display" pitchFamily="34" charset="-120"/>
              </a:rPr>
              <a:t>Explore the ecosystem.</a:t>
            </a:r>
            <a:endParaRPr lang="en-US" sz="3495" dirty="0"/>
          </a:p>
        </p:txBody>
      </p:sp>
      <p:sp>
        <p:nvSpPr>
          <p:cNvPr id="4" name="Text 2"/>
          <p:cNvSpPr/>
          <p:nvPr/>
        </p:nvSpPr>
        <p:spPr>
          <a:xfrm>
            <a:off x="603504" y="2011680"/>
            <a:ext cx="10936224" cy="548640"/>
          </a:xfrm>
          <a:prstGeom prst="rect">
            <a:avLst/>
          </a:prstGeom>
          <a:noFill/>
          <a:ln/>
        </p:spPr>
        <p:txBody>
          <a:bodyPr wrap="square" lIns="0" tIns="0" rIns="0" bIns="0" rtlCol="0" anchor="t">
            <a:normAutofit/>
          </a:bodyPr>
          <a:lstStyle/>
          <a:p>
            <a:pPr algn="l" indent="0" marL="0">
              <a:buNone/>
            </a:pPr>
            <a:r>
              <a:rPr lang="en-US" sz="1596" dirty="0">
                <a:solidFill>
                  <a:srgbClr val="AFB8AF"/>
                </a:solidFill>
                <a:latin typeface="Inter" pitchFamily="34" charset="0"/>
                <a:ea typeface="Inter" pitchFamily="34" charset="-122"/>
                <a:cs typeface="Inter" pitchFamily="34" charset="-120"/>
              </a:rPr>
              <a:t>Primary sources and technical documentation.</a:t>
            </a:r>
            <a:endParaRPr lang="en-US" sz="1596" dirty="0"/>
          </a:p>
        </p:txBody>
      </p:sp>
      <p:sp>
        <p:nvSpPr>
          <p:cNvPr id="5" name="Shape 3"/>
          <p:cNvSpPr/>
          <p:nvPr/>
        </p:nvSpPr>
        <p:spPr>
          <a:xfrm>
            <a:off x="603504" y="2743200"/>
            <a:ext cx="5294376" cy="0"/>
          </a:xfrm>
          <a:prstGeom prst="line">
            <a:avLst/>
          </a:prstGeom>
          <a:noFill/>
          <a:ln w="8890">
            <a:solidFill>
              <a:srgbClr val="344238"/>
            </a:solidFill>
            <a:prstDash val="solid"/>
          </a:ln>
        </p:spPr>
      </p:sp>
      <p:sp>
        <p:nvSpPr>
          <p:cNvPr id="6" name="Text 4">
            <a:hlinkClick r:id="rId1" tooltip=""/>
          </p:cNvPr>
          <p:cNvSpPr/>
          <p:nvPr/>
        </p:nvSpPr>
        <p:spPr>
          <a:xfrm>
            <a:off x="603504" y="2852928"/>
            <a:ext cx="5294376" cy="256032"/>
          </a:xfrm>
          <a:prstGeom prst="rect">
            <a:avLst/>
          </a:prstGeom>
          <a:noFill/>
          <a:ln/>
        </p:spPr>
        <p:txBody>
          <a:bodyPr wrap="square" lIns="0" tIns="0" rIns="0" bIns="0" rtlCol="0" anchor="ctr">
            <a:normAutofit/>
          </a:bodyPr>
          <a:lstStyle/>
          <a:p>
            <a:pPr algn="l" indent="0" marL="0">
              <a:buNone/>
            </a:pPr>
            <a:r>
              <a:rPr lang="en-US" sz="1550" b="1" u="sng" dirty="0">
                <a:solidFill>
                  <a:srgbClr val="F7F5EF"/>
                </a:solidFill>
                <a:latin typeface="Inter Display" pitchFamily="34" charset="0"/>
                <a:ea typeface="Inter Display" pitchFamily="34" charset="-122"/>
                <a:cs typeface="Inter Display" pitchFamily="34" charset="-120"/>
                <a:hlinkClick r:id="rId1" invalidUrl="" action="" tgtFrame="" tooltip="" history="1" highlightClick="0" endSnd="0">
                  <a:extLst>
                    <a:ext uri="{A12FA001-AC4F-418D-AE19-62706E023703}">
                      <ahyp:hlinkClr xmlns:ahyp="http://schemas.microsoft.com/office/drawing/2018/hyperlinkcolor" val="tx"/>
                    </a:ext>
                  </a:extLst>
                </a:hlinkClick>
              </a:rPr>
              <a:t>[1] Postern Labs</a:t>
            </a:r>
            <a:endParaRPr lang="en-US" sz="1550" dirty="0"/>
          </a:p>
        </p:txBody>
      </p:sp>
      <p:sp>
        <p:nvSpPr>
          <p:cNvPr id="7" name="Text 5">
            <a:hlinkClick r:id="rId2" tooltip=""/>
          </p:cNvPr>
          <p:cNvSpPr/>
          <p:nvPr/>
        </p:nvSpPr>
        <p:spPr>
          <a:xfrm>
            <a:off x="603504" y="3163824"/>
            <a:ext cx="5294376" cy="164592"/>
          </a:xfrm>
          <a:prstGeom prst="rect">
            <a:avLst/>
          </a:prstGeom>
          <a:noFill/>
          <a:ln/>
        </p:spPr>
        <p:txBody>
          <a:bodyPr wrap="square" lIns="0" tIns="0" rIns="0" bIns="0" rtlCol="0" anchor="ctr">
            <a:normAutofit/>
          </a:bodyPr>
          <a:lstStyle/>
          <a:p>
            <a:pPr algn="l" indent="0" marL="0">
              <a:buNone/>
            </a:pPr>
            <a:r>
              <a:rPr lang="en-US" sz="1090" u="sng" dirty="0">
                <a:solidFill>
                  <a:srgbClr val="C2FF62"/>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posternlabs.com</a:t>
            </a:r>
            <a:endParaRPr lang="en-US" sz="1090" dirty="0"/>
          </a:p>
        </p:txBody>
      </p:sp>
      <p:sp>
        <p:nvSpPr>
          <p:cNvPr id="8" name="Text 6"/>
          <p:cNvSpPr/>
          <p:nvPr/>
        </p:nvSpPr>
        <p:spPr>
          <a:xfrm>
            <a:off x="603504" y="3355848"/>
            <a:ext cx="5294376" cy="155448"/>
          </a:xfrm>
          <a:prstGeom prst="rect">
            <a:avLst/>
          </a:prstGeom>
          <a:noFill/>
          <a:ln/>
        </p:spPr>
        <p:txBody>
          <a:bodyPr wrap="square" lIns="0" tIns="0" rIns="0" bIns="0" rtlCol="0" anchor="ctr">
            <a:normAutofit/>
          </a:bodyPr>
          <a:lstStyle/>
          <a:p>
            <a:pPr algn="l" indent="0" marL="0">
              <a:buNone/>
            </a:pPr>
            <a:r>
              <a:rPr lang="en-US" sz="920" dirty="0">
                <a:solidFill>
                  <a:srgbClr val="AFB8AF"/>
                </a:solidFill>
                <a:latin typeface="Inter" pitchFamily="34" charset="0"/>
                <a:ea typeface="Inter" pitchFamily="34" charset="-122"/>
                <a:cs typeface="Inter" pitchFamily="34" charset="-120"/>
              </a:rPr>
              <a:t>Ecosystem and wallet</a:t>
            </a:r>
            <a:endParaRPr lang="en-US" sz="920" dirty="0"/>
          </a:p>
        </p:txBody>
      </p:sp>
      <p:sp>
        <p:nvSpPr>
          <p:cNvPr id="9" name="Shape 7"/>
          <p:cNvSpPr/>
          <p:nvPr/>
        </p:nvSpPr>
        <p:spPr>
          <a:xfrm>
            <a:off x="603504" y="3538728"/>
            <a:ext cx="5294376" cy="0"/>
          </a:xfrm>
          <a:prstGeom prst="line">
            <a:avLst/>
          </a:prstGeom>
          <a:noFill/>
          <a:ln w="8890">
            <a:solidFill>
              <a:srgbClr val="344238"/>
            </a:solidFill>
            <a:prstDash val="solid"/>
          </a:ln>
        </p:spPr>
      </p:sp>
      <p:sp>
        <p:nvSpPr>
          <p:cNvPr id="10" name="Text 8">
            <a:hlinkClick r:id="rId3" tooltip=""/>
          </p:cNvPr>
          <p:cNvSpPr/>
          <p:nvPr/>
        </p:nvSpPr>
        <p:spPr>
          <a:xfrm>
            <a:off x="603504" y="3648456"/>
            <a:ext cx="5294376" cy="256032"/>
          </a:xfrm>
          <a:prstGeom prst="rect">
            <a:avLst/>
          </a:prstGeom>
          <a:noFill/>
          <a:ln/>
        </p:spPr>
        <p:txBody>
          <a:bodyPr wrap="square" lIns="0" tIns="0" rIns="0" bIns="0" rtlCol="0" anchor="ctr">
            <a:normAutofit/>
          </a:bodyPr>
          <a:lstStyle/>
          <a:p>
            <a:pPr algn="l" indent="0" marL="0">
              <a:buNone/>
            </a:pPr>
            <a:r>
              <a:rPr lang="en-US" sz="1550" b="1" u="sng" dirty="0">
                <a:solidFill>
                  <a:srgbClr val="F7F5EF"/>
                </a:solidFill>
                <a:latin typeface="Inter Display" pitchFamily="34" charset="0"/>
                <a:ea typeface="Inter Display" pitchFamily="34" charset="-122"/>
                <a:cs typeface="Inter Display" pitchFamily="34" charset="-120"/>
                <a:hlinkClick r:id="rId3" invalidUrl="" action="" tgtFrame="" tooltip="" history="1" highlightClick="0" endSnd="0">
                  <a:extLst>
                    <a:ext uri="{A12FA001-AC4F-418D-AE19-62706E023703}">
                      <ahyp:hlinkClr xmlns:ahyp="http://schemas.microsoft.com/office/drawing/2018/hyperlinkcolor" val="tx"/>
                    </a:ext>
                  </a:extLst>
                </a:hlinkClick>
              </a:rPr>
              <a:t>[2] Postern DEX</a:t>
            </a:r>
            <a:endParaRPr lang="en-US" sz="1550" dirty="0"/>
          </a:p>
        </p:txBody>
      </p:sp>
      <p:sp>
        <p:nvSpPr>
          <p:cNvPr id="11" name="Text 9">
            <a:hlinkClick r:id="rId4" tooltip=""/>
          </p:cNvPr>
          <p:cNvSpPr/>
          <p:nvPr/>
        </p:nvSpPr>
        <p:spPr>
          <a:xfrm>
            <a:off x="603504" y="3959352"/>
            <a:ext cx="5294376" cy="164592"/>
          </a:xfrm>
          <a:prstGeom prst="rect">
            <a:avLst/>
          </a:prstGeom>
          <a:noFill/>
          <a:ln/>
        </p:spPr>
        <p:txBody>
          <a:bodyPr wrap="square" lIns="0" tIns="0" rIns="0" bIns="0" rtlCol="0" anchor="ctr">
            <a:normAutofit/>
          </a:bodyPr>
          <a:lstStyle/>
          <a:p>
            <a:pPr algn="l" indent="0" marL="0">
              <a:buNone/>
            </a:pPr>
            <a:r>
              <a:rPr lang="en-US" sz="1090" u="sng" dirty="0">
                <a:solidFill>
                  <a:srgbClr val="C2FF62"/>
                </a:solid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GitHub / postern-dex</a:t>
            </a:r>
            <a:endParaRPr lang="en-US" sz="1090" dirty="0"/>
          </a:p>
        </p:txBody>
      </p:sp>
      <p:sp>
        <p:nvSpPr>
          <p:cNvPr id="12" name="Text 10"/>
          <p:cNvSpPr/>
          <p:nvPr/>
        </p:nvSpPr>
        <p:spPr>
          <a:xfrm>
            <a:off x="603504" y="4151376"/>
            <a:ext cx="5294376" cy="155448"/>
          </a:xfrm>
          <a:prstGeom prst="rect">
            <a:avLst/>
          </a:prstGeom>
          <a:noFill/>
          <a:ln/>
        </p:spPr>
        <p:txBody>
          <a:bodyPr wrap="square" lIns="0" tIns="0" rIns="0" bIns="0" rtlCol="0" anchor="ctr">
            <a:normAutofit/>
          </a:bodyPr>
          <a:lstStyle/>
          <a:p>
            <a:pPr algn="l" indent="0" marL="0">
              <a:buNone/>
            </a:pPr>
            <a:r>
              <a:rPr lang="en-US" sz="920" dirty="0">
                <a:solidFill>
                  <a:srgbClr val="AFB8AF"/>
                </a:solidFill>
                <a:latin typeface="Inter" pitchFamily="34" charset="0"/>
                <a:ea typeface="Inter" pitchFamily="34" charset="-122"/>
                <a:cs typeface="Inter" pitchFamily="34" charset="-120"/>
              </a:rPr>
              <a:t>Contracts and product interface</a:t>
            </a:r>
            <a:endParaRPr lang="en-US" sz="920" dirty="0"/>
          </a:p>
        </p:txBody>
      </p:sp>
      <p:sp>
        <p:nvSpPr>
          <p:cNvPr id="13" name="Shape 11"/>
          <p:cNvSpPr/>
          <p:nvPr/>
        </p:nvSpPr>
        <p:spPr>
          <a:xfrm>
            <a:off x="603504" y="4334256"/>
            <a:ext cx="5294376" cy="0"/>
          </a:xfrm>
          <a:prstGeom prst="line">
            <a:avLst/>
          </a:prstGeom>
          <a:noFill/>
          <a:ln w="8890">
            <a:solidFill>
              <a:srgbClr val="344238"/>
            </a:solidFill>
            <a:prstDash val="solid"/>
          </a:ln>
        </p:spPr>
      </p:sp>
      <p:sp>
        <p:nvSpPr>
          <p:cNvPr id="14" name="Text 12">
            <a:hlinkClick r:id="rId5" tooltip=""/>
          </p:cNvPr>
          <p:cNvSpPr/>
          <p:nvPr/>
        </p:nvSpPr>
        <p:spPr>
          <a:xfrm>
            <a:off x="603504" y="4443984"/>
            <a:ext cx="5294376" cy="256032"/>
          </a:xfrm>
          <a:prstGeom prst="rect">
            <a:avLst/>
          </a:prstGeom>
          <a:noFill/>
          <a:ln/>
        </p:spPr>
        <p:txBody>
          <a:bodyPr wrap="square" lIns="0" tIns="0" rIns="0" bIns="0" rtlCol="0" anchor="ctr">
            <a:normAutofit/>
          </a:bodyPr>
          <a:lstStyle/>
          <a:p>
            <a:pPr algn="l" indent="0" marL="0">
              <a:buNone/>
            </a:pPr>
            <a:r>
              <a:rPr lang="en-US" sz="1550" b="1" u="sng" dirty="0">
                <a:solidFill>
                  <a:srgbClr val="F7F5EF"/>
                </a:solidFill>
                <a:latin typeface="Inter Display" pitchFamily="34" charset="0"/>
                <a:ea typeface="Inter Display" pitchFamily="34" charset="-122"/>
                <a:cs typeface="Inter Display"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Bloch L2 Bridge</a:t>
            </a:r>
            <a:endParaRPr lang="en-US" sz="1550" dirty="0"/>
          </a:p>
        </p:txBody>
      </p:sp>
      <p:sp>
        <p:nvSpPr>
          <p:cNvPr id="15" name="Text 13">
            <a:hlinkClick r:id="rId6" tooltip=""/>
          </p:cNvPr>
          <p:cNvSpPr/>
          <p:nvPr/>
        </p:nvSpPr>
        <p:spPr>
          <a:xfrm>
            <a:off x="603504" y="4754880"/>
            <a:ext cx="5294376" cy="164592"/>
          </a:xfrm>
          <a:prstGeom prst="rect">
            <a:avLst/>
          </a:prstGeom>
          <a:noFill/>
          <a:ln/>
        </p:spPr>
        <p:txBody>
          <a:bodyPr wrap="square" lIns="0" tIns="0" rIns="0" bIns="0" rtlCol="0" anchor="ctr">
            <a:normAutofit/>
          </a:bodyPr>
          <a:lstStyle/>
          <a:p>
            <a:pPr algn="l" indent="0" marL="0">
              <a:buNone/>
            </a:pPr>
            <a:r>
              <a:rPr lang="en-US" sz="1090" u="sng" dirty="0">
                <a:solidFill>
                  <a:srgbClr val="C2FF62"/>
                </a:solidFill>
                <a:latin typeface="Inter" pitchFamily="34" charset="0"/>
                <a:ea typeface="Inter" pitchFamily="34" charset="-122"/>
                <a:cs typeface="Inter" pitchFamily="34" charset="-120"/>
                <a:hlinkClick r:id="rId6" invalidUrl="" action="" tgtFrame="" tooltip="" history="1" highlightClick="0" endSnd="0">
                  <a:extLst>
                    <a:ext uri="{A12FA001-AC4F-418D-AE19-62706E023703}">
                      <ahyp:hlinkClr xmlns:ahyp="http://schemas.microsoft.com/office/drawing/2018/hyperlinkcolor" val="tx"/>
                    </a:ext>
                  </a:extLst>
                </a:hlinkClick>
              </a:rPr>
              <a:t>GitHub / bloch-l2-bridge</a:t>
            </a:r>
            <a:endParaRPr lang="en-US" sz="1090" dirty="0"/>
          </a:p>
        </p:txBody>
      </p:sp>
      <p:sp>
        <p:nvSpPr>
          <p:cNvPr id="16" name="Text 14"/>
          <p:cNvSpPr/>
          <p:nvPr/>
        </p:nvSpPr>
        <p:spPr>
          <a:xfrm>
            <a:off x="603504" y="4946904"/>
            <a:ext cx="5294376" cy="155448"/>
          </a:xfrm>
          <a:prstGeom prst="rect">
            <a:avLst/>
          </a:prstGeom>
          <a:noFill/>
          <a:ln/>
        </p:spPr>
        <p:txBody>
          <a:bodyPr wrap="square" lIns="0" tIns="0" rIns="0" bIns="0" rtlCol="0" anchor="ctr">
            <a:normAutofit/>
          </a:bodyPr>
          <a:lstStyle/>
          <a:p>
            <a:pPr algn="l" indent="0" marL="0">
              <a:buNone/>
            </a:pPr>
            <a:r>
              <a:rPr lang="en-US" sz="920" dirty="0">
                <a:solidFill>
                  <a:srgbClr val="AFB8AF"/>
                </a:solidFill>
                <a:latin typeface="Inter" pitchFamily="34" charset="0"/>
                <a:ea typeface="Inter" pitchFamily="34" charset="-122"/>
                <a:cs typeface="Inter" pitchFamily="34" charset="-120"/>
              </a:rPr>
              <a:t>Reference components and integration</a:t>
            </a:r>
            <a:endParaRPr lang="en-US" sz="920" dirty="0"/>
          </a:p>
        </p:txBody>
      </p:sp>
      <p:sp>
        <p:nvSpPr>
          <p:cNvPr id="17" name="Shape 15"/>
          <p:cNvSpPr/>
          <p:nvPr/>
        </p:nvSpPr>
        <p:spPr>
          <a:xfrm>
            <a:off x="603504" y="5129784"/>
            <a:ext cx="5294376" cy="0"/>
          </a:xfrm>
          <a:prstGeom prst="line">
            <a:avLst/>
          </a:prstGeom>
          <a:noFill/>
          <a:ln w="8890">
            <a:solidFill>
              <a:srgbClr val="344238"/>
            </a:solidFill>
            <a:prstDash val="solid"/>
          </a:ln>
        </p:spPr>
      </p:sp>
      <p:sp>
        <p:nvSpPr>
          <p:cNvPr id="18" name="Text 16">
            <a:hlinkClick r:id="rId7" tooltip=""/>
          </p:cNvPr>
          <p:cNvSpPr/>
          <p:nvPr/>
        </p:nvSpPr>
        <p:spPr>
          <a:xfrm>
            <a:off x="603504" y="5239512"/>
            <a:ext cx="5294376" cy="256032"/>
          </a:xfrm>
          <a:prstGeom prst="rect">
            <a:avLst/>
          </a:prstGeom>
          <a:noFill/>
          <a:ln/>
        </p:spPr>
        <p:txBody>
          <a:bodyPr wrap="square" lIns="0" tIns="0" rIns="0" bIns="0" rtlCol="0" anchor="ctr">
            <a:normAutofit/>
          </a:bodyPr>
          <a:lstStyle/>
          <a:p>
            <a:pPr algn="l" indent="0" marL="0">
              <a:buNone/>
            </a:pPr>
            <a:r>
              <a:rPr lang="en-US" sz="1550" b="1" u="sng" dirty="0">
                <a:solidFill>
                  <a:srgbClr val="F7F5EF"/>
                </a:solidFill>
                <a:latin typeface="Inter Display" pitchFamily="34" charset="0"/>
                <a:ea typeface="Inter Display" pitchFamily="34" charset="-122"/>
                <a:cs typeface="Inter Display" pitchFamily="34" charset="-120"/>
                <a:hlinkClick r:id="rId7" invalidUrl="" action="" tgtFrame="" tooltip="" history="1" highlightClick="0" endSnd="0">
                  <a:extLst>
                    <a:ext uri="{A12FA001-AC4F-418D-AE19-62706E023703}">
                      <ahyp:hlinkClr xmlns:ahyp="http://schemas.microsoft.com/office/drawing/2018/hyperlinkcolor" val="tx"/>
                    </a:ext>
                  </a:extLst>
                </a:hlinkClick>
              </a:rPr>
              <a:t>[4] Developer resources</a:t>
            </a:r>
            <a:endParaRPr lang="en-US" sz="1550" dirty="0"/>
          </a:p>
        </p:txBody>
      </p:sp>
      <p:sp>
        <p:nvSpPr>
          <p:cNvPr id="19" name="Text 17">
            <a:hlinkClick r:id="rId8" tooltip=""/>
          </p:cNvPr>
          <p:cNvSpPr/>
          <p:nvPr/>
        </p:nvSpPr>
        <p:spPr>
          <a:xfrm>
            <a:off x="603504" y="5550408"/>
            <a:ext cx="5294376" cy="164592"/>
          </a:xfrm>
          <a:prstGeom prst="rect">
            <a:avLst/>
          </a:prstGeom>
          <a:noFill/>
          <a:ln/>
        </p:spPr>
        <p:txBody>
          <a:bodyPr wrap="square" lIns="0" tIns="0" rIns="0" bIns="0" rtlCol="0" anchor="ctr">
            <a:normAutofit/>
          </a:bodyPr>
          <a:lstStyle/>
          <a:p>
            <a:pPr algn="l" indent="0" marL="0">
              <a:buNone/>
            </a:pPr>
            <a:r>
              <a:rPr lang="en-US" sz="1090" u="sng" dirty="0">
                <a:solidFill>
                  <a:srgbClr val="C2FF62"/>
                </a:solidFill>
                <a:latin typeface="Inter" pitchFamily="34" charset="0"/>
                <a:ea typeface="Inter" pitchFamily="34" charset="-122"/>
                <a:cs typeface="Inter" pitchFamily="34" charset="-120"/>
                <a:hlinkClick r:id="rId8" invalidUrl="" action="" tgtFrame="" tooltip="" history="1" highlightClick="0" endSnd="0">
                  <a:extLst>
                    <a:ext uri="{A12FA001-AC4F-418D-AE19-62706E023703}">
                      <ahyp:hlinkClr xmlns:ahyp="http://schemas.microsoft.com/office/drawing/2018/hyperlinkcolor" val="tx"/>
                    </a:ext>
                  </a:extLst>
                </a:hlinkClick>
              </a:rPr>
              <a:t>posternlabs.com/build.html</a:t>
            </a:r>
            <a:endParaRPr lang="en-US" sz="1090" dirty="0"/>
          </a:p>
        </p:txBody>
      </p:sp>
      <p:sp>
        <p:nvSpPr>
          <p:cNvPr id="20" name="Text 18"/>
          <p:cNvSpPr/>
          <p:nvPr/>
        </p:nvSpPr>
        <p:spPr>
          <a:xfrm>
            <a:off x="603504" y="5742432"/>
            <a:ext cx="5294376" cy="155448"/>
          </a:xfrm>
          <a:prstGeom prst="rect">
            <a:avLst/>
          </a:prstGeom>
          <a:noFill/>
          <a:ln/>
        </p:spPr>
        <p:txBody>
          <a:bodyPr wrap="square" lIns="0" tIns="0" rIns="0" bIns="0" rtlCol="0" anchor="ctr">
            <a:normAutofit/>
          </a:bodyPr>
          <a:lstStyle/>
          <a:p>
            <a:pPr algn="l" indent="0" marL="0">
              <a:buNone/>
            </a:pPr>
            <a:r>
              <a:rPr lang="en-US" sz="920" dirty="0">
                <a:solidFill>
                  <a:srgbClr val="AFB8AF"/>
                </a:solidFill>
                <a:latin typeface="Inter" pitchFamily="34" charset="0"/>
                <a:ea typeface="Inter" pitchFamily="34" charset="-122"/>
                <a:cs typeface="Inter" pitchFamily="34" charset="-120"/>
              </a:rPr>
              <a:t>Local tools and integration guides</a:t>
            </a:r>
            <a:endParaRPr lang="en-US" sz="920" dirty="0"/>
          </a:p>
        </p:txBody>
      </p:sp>
      <p:sp>
        <p:nvSpPr>
          <p:cNvPr id="21" name="Shape 19"/>
          <p:cNvSpPr/>
          <p:nvPr/>
        </p:nvSpPr>
        <p:spPr>
          <a:xfrm>
            <a:off x="6291072" y="2743200"/>
            <a:ext cx="5294376" cy="0"/>
          </a:xfrm>
          <a:prstGeom prst="line">
            <a:avLst/>
          </a:prstGeom>
          <a:noFill/>
          <a:ln w="8890">
            <a:solidFill>
              <a:srgbClr val="344238"/>
            </a:solidFill>
            <a:prstDash val="solid"/>
          </a:ln>
        </p:spPr>
      </p:sp>
      <p:sp>
        <p:nvSpPr>
          <p:cNvPr id="22" name="Text 20">
            <a:hlinkClick r:id="rId9" tooltip=""/>
          </p:cNvPr>
          <p:cNvSpPr/>
          <p:nvPr/>
        </p:nvSpPr>
        <p:spPr>
          <a:xfrm>
            <a:off x="6291072" y="2852928"/>
            <a:ext cx="5294376" cy="256032"/>
          </a:xfrm>
          <a:prstGeom prst="rect">
            <a:avLst/>
          </a:prstGeom>
          <a:noFill/>
          <a:ln/>
        </p:spPr>
        <p:txBody>
          <a:bodyPr wrap="square" lIns="0" tIns="0" rIns="0" bIns="0" rtlCol="0" anchor="ctr">
            <a:normAutofit/>
          </a:bodyPr>
          <a:lstStyle/>
          <a:p>
            <a:pPr algn="l" indent="0" marL="0">
              <a:buNone/>
            </a:pPr>
            <a:r>
              <a:rPr lang="en-US" sz="1550" b="1" u="sng" dirty="0">
                <a:solidFill>
                  <a:srgbClr val="F7F5EF"/>
                </a:solidFill>
                <a:latin typeface="Inter Display" pitchFamily="34" charset="0"/>
                <a:ea typeface="Inter Display" pitchFamily="34" charset="-122"/>
                <a:cs typeface="Inter Display" pitchFamily="34" charset="-120"/>
                <a:hlinkClick r:id="rId9" invalidUrl="" action="" tgtFrame="" tooltip="" history="1" highlightClick="0" endSnd="0">
                  <a:extLst>
                    <a:ext uri="{A12FA001-AC4F-418D-AE19-62706E023703}">
                      <ahyp:hlinkClr xmlns:ahyp="http://schemas.microsoft.com/office/drawing/2018/hyperlinkcolor" val="tx"/>
                    </a:ext>
                  </a:extLst>
                </a:hlinkClick>
              </a:rPr>
              <a:t>[5] Bloch Bridge</a:t>
            </a:r>
            <a:endParaRPr lang="en-US" sz="1550" dirty="0"/>
          </a:p>
        </p:txBody>
      </p:sp>
      <p:sp>
        <p:nvSpPr>
          <p:cNvPr id="23" name="Text 21">
            <a:hlinkClick r:id="rId10" tooltip=""/>
          </p:cNvPr>
          <p:cNvSpPr/>
          <p:nvPr/>
        </p:nvSpPr>
        <p:spPr>
          <a:xfrm>
            <a:off x="6291072" y="3163824"/>
            <a:ext cx="5294376" cy="164592"/>
          </a:xfrm>
          <a:prstGeom prst="rect">
            <a:avLst/>
          </a:prstGeom>
          <a:noFill/>
          <a:ln/>
        </p:spPr>
        <p:txBody>
          <a:bodyPr wrap="square" lIns="0" tIns="0" rIns="0" bIns="0" rtlCol="0" anchor="ctr">
            <a:normAutofit/>
          </a:bodyPr>
          <a:lstStyle/>
          <a:p>
            <a:pPr algn="l" indent="0" marL="0">
              <a:buNone/>
            </a:pPr>
            <a:r>
              <a:rPr lang="en-US" sz="1090" u="sng" dirty="0">
                <a:solidFill>
                  <a:srgbClr val="C2FF62"/>
                </a:solidFill>
                <a:latin typeface="Inter" pitchFamily="34" charset="0"/>
                <a:ea typeface="Inter" pitchFamily="34" charset="-122"/>
                <a:cs typeface="Inter" pitchFamily="34" charset="-120"/>
                <a:hlinkClick r:id="rId10" invalidUrl="" action="" tgtFrame="" tooltip="" history="1" highlightClick="0" endSnd="0">
                  <a:extLst>
                    <a:ext uri="{A12FA001-AC4F-418D-AE19-62706E023703}">
                      <ahyp:hlinkClr xmlns:ahyp="http://schemas.microsoft.com/office/drawing/2018/hyperlinkcolor" val="tx"/>
                    </a:ext>
                  </a:extLst>
                </a:hlinkClick>
              </a:rPr>
              <a:t>blochbridge.com</a:t>
            </a:r>
            <a:endParaRPr lang="en-US" sz="1090" dirty="0"/>
          </a:p>
        </p:txBody>
      </p:sp>
      <p:sp>
        <p:nvSpPr>
          <p:cNvPr id="24" name="Text 22"/>
          <p:cNvSpPr/>
          <p:nvPr/>
        </p:nvSpPr>
        <p:spPr>
          <a:xfrm>
            <a:off x="6291072" y="3355848"/>
            <a:ext cx="5294376" cy="155448"/>
          </a:xfrm>
          <a:prstGeom prst="rect">
            <a:avLst/>
          </a:prstGeom>
          <a:noFill/>
          <a:ln/>
        </p:spPr>
        <p:txBody>
          <a:bodyPr wrap="square" lIns="0" tIns="0" rIns="0" bIns="0" rtlCol="0" anchor="ctr">
            <a:normAutofit/>
          </a:bodyPr>
          <a:lstStyle/>
          <a:p>
            <a:pPr algn="l" indent="0" marL="0">
              <a:buNone/>
            </a:pPr>
            <a:r>
              <a:rPr lang="en-US" sz="920" dirty="0">
                <a:solidFill>
                  <a:srgbClr val="AFB8AF"/>
                </a:solidFill>
                <a:latin typeface="Inter" pitchFamily="34" charset="0"/>
                <a:ea typeface="Inter" pitchFamily="34" charset="-122"/>
                <a:cs typeface="Inter" pitchFamily="34" charset="-120"/>
              </a:rPr>
              <a:t>Bridge architecture and release status</a:t>
            </a:r>
            <a:endParaRPr lang="en-US" sz="920" dirty="0"/>
          </a:p>
        </p:txBody>
      </p:sp>
      <p:sp>
        <p:nvSpPr>
          <p:cNvPr id="25" name="Shape 23"/>
          <p:cNvSpPr/>
          <p:nvPr/>
        </p:nvSpPr>
        <p:spPr>
          <a:xfrm>
            <a:off x="6291072" y="3538728"/>
            <a:ext cx="5294376" cy="0"/>
          </a:xfrm>
          <a:prstGeom prst="line">
            <a:avLst/>
          </a:prstGeom>
          <a:noFill/>
          <a:ln w="8890">
            <a:solidFill>
              <a:srgbClr val="344238"/>
            </a:solidFill>
            <a:prstDash val="solid"/>
          </a:ln>
        </p:spPr>
      </p:sp>
      <p:sp>
        <p:nvSpPr>
          <p:cNvPr id="26" name="Text 24">
            <a:hlinkClick r:id="rId11" tooltip=""/>
          </p:cNvPr>
          <p:cNvSpPr/>
          <p:nvPr/>
        </p:nvSpPr>
        <p:spPr>
          <a:xfrm>
            <a:off x="6291072" y="3648456"/>
            <a:ext cx="5294376" cy="256032"/>
          </a:xfrm>
          <a:prstGeom prst="rect">
            <a:avLst/>
          </a:prstGeom>
          <a:noFill/>
          <a:ln/>
        </p:spPr>
        <p:txBody>
          <a:bodyPr wrap="square" lIns="0" tIns="0" rIns="0" bIns="0" rtlCol="0" anchor="ctr">
            <a:normAutofit/>
          </a:bodyPr>
          <a:lstStyle/>
          <a:p>
            <a:pPr algn="l" indent="0" marL="0">
              <a:buNone/>
            </a:pPr>
            <a:r>
              <a:rPr lang="en-US" sz="1550" b="1" u="sng" dirty="0">
                <a:solidFill>
                  <a:srgbClr val="F7F5EF"/>
                </a:solidFill>
                <a:latin typeface="Inter Display" pitchFamily="34" charset="0"/>
                <a:ea typeface="Inter Display" pitchFamily="34" charset="-122"/>
                <a:cs typeface="Inter Display" pitchFamily="34" charset="-120"/>
                <a:hlinkClick r:id="rId11" invalidUrl="" action="" tgtFrame="" tooltip="" history="1" highlightClick="0" endSnd="0">
                  <a:extLst>
                    <a:ext uri="{A12FA001-AC4F-418D-AE19-62706E023703}">
                      <ahyp:hlinkClr xmlns:ahyp="http://schemas.microsoft.com/office/drawing/2018/hyperlinkcolor" val="tx"/>
                    </a:ext>
                  </a:extLst>
                </a:hlinkClick>
              </a:rPr>
              <a:t>[6] Bloch Protocol</a:t>
            </a:r>
            <a:endParaRPr lang="en-US" sz="1550" dirty="0"/>
          </a:p>
        </p:txBody>
      </p:sp>
      <p:sp>
        <p:nvSpPr>
          <p:cNvPr id="27" name="Text 25">
            <a:hlinkClick r:id="rId12" tooltip=""/>
          </p:cNvPr>
          <p:cNvSpPr/>
          <p:nvPr/>
        </p:nvSpPr>
        <p:spPr>
          <a:xfrm>
            <a:off x="6291072" y="3959352"/>
            <a:ext cx="5294376" cy="164592"/>
          </a:xfrm>
          <a:prstGeom prst="rect">
            <a:avLst/>
          </a:prstGeom>
          <a:noFill/>
          <a:ln/>
        </p:spPr>
        <p:txBody>
          <a:bodyPr wrap="square" lIns="0" tIns="0" rIns="0" bIns="0" rtlCol="0" anchor="ctr">
            <a:normAutofit/>
          </a:bodyPr>
          <a:lstStyle/>
          <a:p>
            <a:pPr algn="l" indent="0" marL="0">
              <a:buNone/>
            </a:pPr>
            <a:r>
              <a:rPr lang="en-US" sz="1090" u="sng" dirty="0">
                <a:solidFill>
                  <a:srgbClr val="C2FF62"/>
                </a:solidFill>
                <a:latin typeface="Inter" pitchFamily="34" charset="0"/>
                <a:ea typeface="Inter" pitchFamily="34" charset="-122"/>
                <a:cs typeface="Inter" pitchFamily="34" charset="-120"/>
                <a:hlinkClick r:id="rId12" invalidUrl="" action="" tgtFrame="" tooltip="" history="1" highlightClick="0" endSnd="0">
                  <a:extLst>
                    <a:ext uri="{A12FA001-AC4F-418D-AE19-62706E023703}">
                      <ahyp:hlinkClr xmlns:ahyp="http://schemas.microsoft.com/office/drawing/2018/hyperlinkcolor" val="tx"/>
                    </a:ext>
                  </a:extLst>
                </a:hlinkClick>
              </a:rPr>
              <a:t>GitHub / bloch-sis-pow</a:t>
            </a:r>
            <a:endParaRPr lang="en-US" sz="1090" dirty="0"/>
          </a:p>
        </p:txBody>
      </p:sp>
      <p:sp>
        <p:nvSpPr>
          <p:cNvPr id="28" name="Text 26"/>
          <p:cNvSpPr/>
          <p:nvPr/>
        </p:nvSpPr>
        <p:spPr>
          <a:xfrm>
            <a:off x="6291072" y="4151376"/>
            <a:ext cx="5294376" cy="155448"/>
          </a:xfrm>
          <a:prstGeom prst="rect">
            <a:avLst/>
          </a:prstGeom>
          <a:noFill/>
          <a:ln/>
        </p:spPr>
        <p:txBody>
          <a:bodyPr wrap="square" lIns="0" tIns="0" rIns="0" bIns="0" rtlCol="0" anchor="ctr">
            <a:normAutofit/>
          </a:bodyPr>
          <a:lstStyle/>
          <a:p>
            <a:pPr algn="l" indent="0" marL="0">
              <a:buNone/>
            </a:pPr>
            <a:r>
              <a:rPr lang="en-US" sz="920" dirty="0">
                <a:solidFill>
                  <a:srgbClr val="AFB8AF"/>
                </a:solidFill>
                <a:latin typeface="Inter" pitchFamily="34" charset="0"/>
                <a:ea typeface="Inter" pitchFamily="34" charset="-122"/>
                <a:cs typeface="Inter" pitchFamily="34" charset="-120"/>
              </a:rPr>
              <a:t>Genesis-4 node and consensus implementation</a:t>
            </a:r>
            <a:endParaRPr lang="en-US" sz="920" dirty="0"/>
          </a:p>
        </p:txBody>
      </p:sp>
      <p:sp>
        <p:nvSpPr>
          <p:cNvPr id="29" name="Shape 27"/>
          <p:cNvSpPr/>
          <p:nvPr/>
        </p:nvSpPr>
        <p:spPr>
          <a:xfrm>
            <a:off x="6291072" y="4334256"/>
            <a:ext cx="5294376" cy="0"/>
          </a:xfrm>
          <a:prstGeom prst="line">
            <a:avLst/>
          </a:prstGeom>
          <a:noFill/>
          <a:ln w="8890">
            <a:solidFill>
              <a:srgbClr val="344238"/>
            </a:solidFill>
            <a:prstDash val="solid"/>
          </a:ln>
        </p:spPr>
      </p:sp>
      <p:sp>
        <p:nvSpPr>
          <p:cNvPr id="30" name="Text 28">
            <a:hlinkClick r:id="rId13" tooltip=""/>
          </p:cNvPr>
          <p:cNvSpPr/>
          <p:nvPr/>
        </p:nvSpPr>
        <p:spPr>
          <a:xfrm>
            <a:off x="6291072" y="4443984"/>
            <a:ext cx="5294376" cy="256032"/>
          </a:xfrm>
          <a:prstGeom prst="rect">
            <a:avLst/>
          </a:prstGeom>
          <a:noFill/>
          <a:ln/>
        </p:spPr>
        <p:txBody>
          <a:bodyPr wrap="square" lIns="0" tIns="0" rIns="0" bIns="0" rtlCol="0" anchor="ctr">
            <a:normAutofit/>
          </a:bodyPr>
          <a:lstStyle/>
          <a:p>
            <a:pPr algn="l" indent="0" marL="0">
              <a:buNone/>
            </a:pPr>
            <a:r>
              <a:rPr lang="en-US" sz="1550" b="1" u="sng" dirty="0">
                <a:solidFill>
                  <a:srgbClr val="F7F5EF"/>
                </a:solidFill>
                <a:latin typeface="Inter Display" pitchFamily="34" charset="0"/>
                <a:ea typeface="Inter Display" pitchFamily="34" charset="-122"/>
                <a:cs typeface="Inter Display" pitchFamily="34" charset="-120"/>
                <a:hlinkClick r:id="rId13" invalidUrl="" action="" tgtFrame="" tooltip="" history="1" highlightClick="0" endSnd="0">
                  <a:extLst>
                    <a:ext uri="{A12FA001-AC4F-418D-AE19-62706E023703}">
                      <ahyp:hlinkClr xmlns:ahyp="http://schemas.microsoft.com/office/drawing/2018/hyperlinkcolor" val="tx"/>
                    </a:ext>
                  </a:extLst>
                </a:hlinkClick>
              </a:rPr>
              <a:t>[7] Bloch Explorer</a:t>
            </a:r>
            <a:endParaRPr lang="en-US" sz="1550" dirty="0"/>
          </a:p>
        </p:txBody>
      </p:sp>
      <p:sp>
        <p:nvSpPr>
          <p:cNvPr id="31" name="Text 29">
            <a:hlinkClick r:id="rId14" tooltip=""/>
          </p:cNvPr>
          <p:cNvSpPr/>
          <p:nvPr/>
        </p:nvSpPr>
        <p:spPr>
          <a:xfrm>
            <a:off x="6291072" y="4754880"/>
            <a:ext cx="5294376" cy="164592"/>
          </a:xfrm>
          <a:prstGeom prst="rect">
            <a:avLst/>
          </a:prstGeom>
          <a:noFill/>
          <a:ln/>
        </p:spPr>
        <p:txBody>
          <a:bodyPr wrap="square" lIns="0" tIns="0" rIns="0" bIns="0" rtlCol="0" anchor="ctr">
            <a:normAutofit/>
          </a:bodyPr>
          <a:lstStyle/>
          <a:p>
            <a:pPr algn="l" indent="0" marL="0">
              <a:buNone/>
            </a:pPr>
            <a:r>
              <a:rPr lang="en-US" sz="1090" u="sng" dirty="0">
                <a:solidFill>
                  <a:srgbClr val="C2FF62"/>
                </a:solidFill>
                <a:latin typeface="Inter" pitchFamily="34" charset="0"/>
                <a:ea typeface="Inter" pitchFamily="34" charset="-122"/>
                <a:cs typeface="Inter" pitchFamily="34" charset="-120"/>
                <a:hlinkClick r:id="rId14" invalidUrl="" action="" tgtFrame="" tooltip="" history="1" highlightClick="0" endSnd="0">
                  <a:extLst>
                    <a:ext uri="{A12FA001-AC4F-418D-AE19-62706E023703}">
                      <ahyp:hlinkClr xmlns:ahyp="http://schemas.microsoft.com/office/drawing/2018/hyperlinkcolor" val="tx"/>
                    </a:ext>
                  </a:extLst>
                </a:hlinkClick>
              </a:rPr>
              <a:t>GitHub / bloch-explorer</a:t>
            </a:r>
            <a:endParaRPr lang="en-US" sz="1090" dirty="0"/>
          </a:p>
        </p:txBody>
      </p:sp>
      <p:sp>
        <p:nvSpPr>
          <p:cNvPr id="32" name="Text 30"/>
          <p:cNvSpPr/>
          <p:nvPr/>
        </p:nvSpPr>
        <p:spPr>
          <a:xfrm>
            <a:off x="6291072" y="4946904"/>
            <a:ext cx="5294376" cy="155448"/>
          </a:xfrm>
          <a:prstGeom prst="rect">
            <a:avLst/>
          </a:prstGeom>
          <a:noFill/>
          <a:ln/>
        </p:spPr>
        <p:txBody>
          <a:bodyPr wrap="square" lIns="0" tIns="0" rIns="0" bIns="0" rtlCol="0" anchor="ctr">
            <a:normAutofit/>
          </a:bodyPr>
          <a:lstStyle/>
          <a:p>
            <a:pPr algn="l" indent="0" marL="0">
              <a:buNone/>
            </a:pPr>
            <a:r>
              <a:rPr lang="en-US" sz="920" dirty="0">
                <a:solidFill>
                  <a:srgbClr val="AFB8AF"/>
                </a:solidFill>
                <a:latin typeface="Inter" pitchFamily="34" charset="0"/>
                <a:ea typeface="Inter" pitchFamily="34" charset="-122"/>
                <a:cs typeface="Inter" pitchFamily="34" charset="-120"/>
              </a:rPr>
              <a:t>Explorer, RPC services and observer architecture</a:t>
            </a:r>
            <a:endParaRPr lang="en-US" sz="920" dirty="0"/>
          </a:p>
        </p:txBody>
      </p:sp>
      <p:sp>
        <p:nvSpPr>
          <p:cNvPr id="33" name="Shape 31"/>
          <p:cNvSpPr/>
          <p:nvPr/>
        </p:nvSpPr>
        <p:spPr>
          <a:xfrm>
            <a:off x="6291072" y="5129784"/>
            <a:ext cx="5294376" cy="0"/>
          </a:xfrm>
          <a:prstGeom prst="line">
            <a:avLst/>
          </a:prstGeom>
          <a:noFill/>
          <a:ln w="8890">
            <a:solidFill>
              <a:srgbClr val="344238"/>
            </a:solidFill>
            <a:prstDash val="solid"/>
          </a:ln>
        </p:spPr>
      </p:sp>
      <p:sp>
        <p:nvSpPr>
          <p:cNvPr id="34" name="Text 32">
            <a:hlinkClick r:id="rId15" tooltip=""/>
          </p:cNvPr>
          <p:cNvSpPr/>
          <p:nvPr/>
        </p:nvSpPr>
        <p:spPr>
          <a:xfrm>
            <a:off x="6291072" y="5239512"/>
            <a:ext cx="5294376" cy="256032"/>
          </a:xfrm>
          <a:prstGeom prst="rect">
            <a:avLst/>
          </a:prstGeom>
          <a:noFill/>
          <a:ln/>
        </p:spPr>
        <p:txBody>
          <a:bodyPr wrap="square" lIns="0" tIns="0" rIns="0" bIns="0" rtlCol="0" anchor="ctr">
            <a:normAutofit/>
          </a:bodyPr>
          <a:lstStyle/>
          <a:p>
            <a:pPr algn="l" indent="0" marL="0">
              <a:buNone/>
            </a:pPr>
            <a:r>
              <a:rPr lang="en-US" sz="1550" b="1" u="sng" dirty="0">
                <a:solidFill>
                  <a:srgbClr val="F7F5EF"/>
                </a:solidFill>
                <a:latin typeface="Inter Display" pitchFamily="34" charset="0"/>
                <a:ea typeface="Inter Display" pitchFamily="34" charset="-122"/>
                <a:cs typeface="Inter Display" pitchFamily="34" charset="-120"/>
                <a:hlinkClick r:id="rId15" invalidUrl="" action="" tgtFrame="" tooltip="" history="1" highlightClick="0" endSnd="0">
                  <a:extLst>
                    <a:ext uri="{A12FA001-AC4F-418D-AE19-62706E023703}">
                      <ahyp:hlinkClr xmlns:ahyp="http://schemas.microsoft.com/office/drawing/2018/hyperlinkcolor" val="tx"/>
                    </a:ext>
                  </a:extLst>
                </a:hlinkClick>
              </a:rPr>
              <a:t>[8] Protocol architecture</a:t>
            </a:r>
            <a:endParaRPr lang="en-US" sz="1550" dirty="0"/>
          </a:p>
        </p:txBody>
      </p:sp>
      <p:sp>
        <p:nvSpPr>
          <p:cNvPr id="35" name="Text 33">
            <a:hlinkClick r:id="rId16" tooltip=""/>
          </p:cNvPr>
          <p:cNvSpPr/>
          <p:nvPr/>
        </p:nvSpPr>
        <p:spPr>
          <a:xfrm>
            <a:off x="6291072" y="5550408"/>
            <a:ext cx="5294376" cy="164592"/>
          </a:xfrm>
          <a:prstGeom prst="rect">
            <a:avLst/>
          </a:prstGeom>
          <a:noFill/>
          <a:ln/>
        </p:spPr>
        <p:txBody>
          <a:bodyPr wrap="square" lIns="0" tIns="0" rIns="0" bIns="0" rtlCol="0" anchor="ctr">
            <a:normAutofit/>
          </a:bodyPr>
          <a:lstStyle/>
          <a:p>
            <a:pPr algn="l" indent="0" marL="0">
              <a:buNone/>
            </a:pPr>
            <a:r>
              <a:rPr lang="en-US" sz="1090" u="sng" dirty="0">
                <a:solidFill>
                  <a:srgbClr val="C2FF62"/>
                </a:solidFill>
                <a:latin typeface="Inter" pitchFamily="34" charset="0"/>
                <a:ea typeface="Inter" pitchFamily="34" charset="-122"/>
                <a:cs typeface="Inter" pitchFamily="34" charset="-120"/>
                <a:hlinkClick r:id="rId16" invalidUrl="" action="" tgtFrame="" tooltip="" history="1" highlightClick="0" endSnd="0">
                  <a:extLst>
                    <a:ext uri="{A12FA001-AC4F-418D-AE19-62706E023703}">
                      <ahyp:hlinkClr xmlns:ahyp="http://schemas.microsoft.com/office/drawing/2018/hyperlinkcolor" val="tx"/>
                    </a:ext>
                  </a:extLst>
                </a:hlinkClick>
              </a:rPr>
              <a:t>posternlabs.com/protocol</a:t>
            </a:r>
            <a:endParaRPr lang="en-US" sz="1090" dirty="0"/>
          </a:p>
        </p:txBody>
      </p:sp>
      <p:sp>
        <p:nvSpPr>
          <p:cNvPr id="36" name="Text 34"/>
          <p:cNvSpPr/>
          <p:nvPr/>
        </p:nvSpPr>
        <p:spPr>
          <a:xfrm>
            <a:off x="6291072" y="5742432"/>
            <a:ext cx="5294376" cy="155448"/>
          </a:xfrm>
          <a:prstGeom prst="rect">
            <a:avLst/>
          </a:prstGeom>
          <a:noFill/>
          <a:ln/>
        </p:spPr>
        <p:txBody>
          <a:bodyPr wrap="square" lIns="0" tIns="0" rIns="0" bIns="0" rtlCol="0" anchor="ctr">
            <a:normAutofit/>
          </a:bodyPr>
          <a:lstStyle/>
          <a:p>
            <a:pPr algn="l" indent="0" marL="0">
              <a:buNone/>
            </a:pPr>
            <a:r>
              <a:rPr lang="en-US" sz="920" dirty="0">
                <a:solidFill>
                  <a:srgbClr val="AFB8AF"/>
                </a:solidFill>
                <a:latin typeface="Inter" pitchFamily="34" charset="0"/>
                <a:ea typeface="Inter" pitchFamily="34" charset="-122"/>
                <a:cs typeface="Inter" pitchFamily="34" charset="-120"/>
              </a:rPr>
              <a:t>Native authorization and network design</a:t>
            </a:r>
            <a:endParaRPr lang="en-US" sz="920" dirty="0"/>
          </a:p>
        </p:txBody>
      </p:sp>
      <p:sp>
        <p:nvSpPr>
          <p:cNvPr id="37" name="Shape 35"/>
          <p:cNvSpPr/>
          <p:nvPr/>
        </p:nvSpPr>
        <p:spPr>
          <a:xfrm>
            <a:off x="603504" y="6318504"/>
            <a:ext cx="10984992" cy="0"/>
          </a:xfrm>
          <a:prstGeom prst="line">
            <a:avLst/>
          </a:prstGeom>
          <a:noFill/>
          <a:ln w="8890">
            <a:solidFill>
              <a:srgbClr val="344238"/>
            </a:solidFill>
            <a:prstDash val="solid"/>
          </a:ln>
        </p:spPr>
      </p:sp>
      <p:sp>
        <p:nvSpPr>
          <p:cNvPr id="38" name="Text 36"/>
          <p:cNvSpPr/>
          <p:nvPr/>
        </p:nvSpPr>
        <p:spPr>
          <a:xfrm>
            <a:off x="603504" y="6437376"/>
            <a:ext cx="7589520" cy="219456"/>
          </a:xfrm>
          <a:prstGeom prst="rect">
            <a:avLst/>
          </a:prstGeom>
          <a:noFill/>
          <a:ln/>
        </p:spPr>
        <p:txBody>
          <a:bodyPr wrap="square" lIns="0" tIns="0" rIns="0" bIns="0" rtlCol="0" anchor="ctr">
            <a:normAutofit/>
          </a:bodyPr>
          <a:lstStyle/>
          <a:p>
            <a:pPr algn="l" indent="0" marL="0">
              <a:buNone/>
            </a:pPr>
            <a:r>
              <a:rPr lang="en-US" sz="770" b="1" spc="165" kern="0" dirty="0">
                <a:solidFill>
                  <a:srgbClr val="AFB8AF"/>
                </a:solidFill>
                <a:latin typeface="Inter" pitchFamily="34" charset="0"/>
                <a:ea typeface="Inter" pitchFamily="34" charset="-122"/>
                <a:cs typeface="Inter" pitchFamily="34" charset="-120"/>
              </a:rPr>
              <a:t>BLOCH INC  /  INSTITUTIONAL OVERVIEW</a:t>
            </a:r>
            <a:endParaRPr lang="en-US" sz="770" dirty="0"/>
          </a:p>
        </p:txBody>
      </p:sp>
      <p:sp>
        <p:nvSpPr>
          <p:cNvPr id="39" name="Text 37"/>
          <p:cNvSpPr/>
          <p:nvPr/>
        </p:nvSpPr>
        <p:spPr>
          <a:xfrm>
            <a:off x="11045952" y="6432804"/>
            <a:ext cx="530352" cy="201168"/>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19</a:t>
            </a:r>
            <a:endParaRPr lang="en-US" sz="77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70A08"/>
        </a:solidFill>
      </p:bgPr>
    </p:bg>
    <p:spTree>
      <p:nvGrpSpPr>
        <p:cNvPr id="1" name=""/>
        <p:cNvGrpSpPr/>
        <p:nvPr/>
      </p:nvGrpSpPr>
      <p:grpSpPr>
        <a:xfrm>
          <a:off x="0" y="0"/>
          <a:ext cx="0" cy="0"/>
          <a:chOff x="0" y="0"/>
          <a:chExt cx="0" cy="0"/>
        </a:xfrm>
      </p:grpSpPr>
      <p:pic>
        <p:nvPicPr>
          <p:cNvPr id="2" name="Image 0" descr="/mnt/data/bloch_revision/work/image-1-1.png">    </p:cNvPr>
          <p:cNvPicPr>
            <a:picLocks noChangeAspect="1"/>
          </p:cNvPicPr>
          <p:nvPr/>
        </p:nvPicPr>
        <p:blipFill>
          <a:blip r:embed="rId1"/>
          <a:stretch>
            <a:fillRect/>
          </a:stretch>
        </p:blipFill>
        <p:spPr>
          <a:xfrm>
            <a:off x="603504" y="741010"/>
            <a:ext cx="5257800" cy="1050869"/>
          </a:xfrm>
          <a:prstGeom prst="rect">
            <a:avLst/>
          </a:prstGeom>
        </p:spPr>
      </p:pic>
      <p:sp>
        <p:nvSpPr>
          <p:cNvPr id="3" name="Text 0"/>
          <p:cNvSpPr/>
          <p:nvPr/>
        </p:nvSpPr>
        <p:spPr>
          <a:xfrm>
            <a:off x="603504" y="2258568"/>
            <a:ext cx="7891272" cy="1554480"/>
          </a:xfrm>
          <a:prstGeom prst="rect">
            <a:avLst/>
          </a:prstGeom>
          <a:noFill/>
          <a:ln/>
        </p:spPr>
        <p:txBody>
          <a:bodyPr wrap="square" lIns="0" tIns="0" rIns="0" bIns="0" rtlCol="0" anchor="ctr">
            <a:normAutofit/>
          </a:bodyPr>
          <a:lstStyle/>
          <a:p>
            <a:pPr algn="l" indent="0" marL="0">
              <a:buNone/>
            </a:pPr>
            <a:r>
              <a:rPr lang="en-US" sz="4580" b="1" dirty="0">
                <a:solidFill>
                  <a:srgbClr val="F7F5EF"/>
                </a:solidFill>
                <a:latin typeface="Inter Display" pitchFamily="34" charset="0"/>
                <a:ea typeface="Inter Display" pitchFamily="34" charset="-122"/>
                <a:cs typeface="Inter Display" pitchFamily="34" charset="-120"/>
              </a:rPr>
              <a:t>Let's connect</a:t>
            </a:r>
            <a:endParaRPr lang="en-US" sz="4580" dirty="0"/>
          </a:p>
          <a:p>
            <a:pPr algn="l" indent="0" marL="0">
              <a:buNone/>
            </a:pPr>
            <a:r>
              <a:rPr lang="en-US" sz="4580" b="1" dirty="0">
                <a:solidFill>
                  <a:srgbClr val="F7F5EF"/>
                </a:solidFill>
                <a:latin typeface="Inter Display" pitchFamily="34" charset="0"/>
                <a:ea typeface="Inter Display" pitchFamily="34" charset="-122"/>
                <a:cs typeface="Inter Display" pitchFamily="34" charset="-120"/>
              </a:rPr>
              <a:t>what comes next.</a:t>
            </a:r>
            <a:endParaRPr lang="en-US" sz="4580" dirty="0"/>
          </a:p>
        </p:txBody>
      </p:sp>
      <p:pic>
        <p:nvPicPr>
          <p:cNvPr id="4"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227" y="2322576"/>
            <a:ext cx="2539218" cy="2606040"/>
          </a:xfrm>
          <a:prstGeom prst="rect">
            <a:avLst/>
          </a:prstGeom>
        </p:spPr>
      </p:pic>
      <p:sp>
        <p:nvSpPr>
          <p:cNvPr id="5" name="Text 1"/>
          <p:cNvSpPr/>
          <p:nvPr/>
        </p:nvSpPr>
        <p:spPr>
          <a:xfrm>
            <a:off x="603504" y="4215384"/>
            <a:ext cx="7616952" cy="402336"/>
          </a:xfrm>
          <a:prstGeom prst="rect">
            <a:avLst/>
          </a:prstGeom>
          <a:noFill/>
          <a:ln/>
        </p:spPr>
        <p:txBody>
          <a:bodyPr wrap="square" lIns="0" tIns="0" rIns="0" bIns="0" rtlCol="0" anchor="ctr">
            <a:normAutofit/>
          </a:bodyPr>
          <a:lstStyle/>
          <a:p>
            <a:pPr algn="l" indent="0" marL="0">
              <a:buNone/>
            </a:pPr>
            <a:r>
              <a:rPr lang="en-US" sz="2050" b="1" dirty="0">
                <a:solidFill>
                  <a:srgbClr val="C2FF62"/>
                </a:solidFill>
                <a:latin typeface="Inter Display" pitchFamily="34" charset="0"/>
                <a:ea typeface="Inter Display" pitchFamily="34" charset="-122"/>
                <a:cs typeface="Inter Display" pitchFamily="34" charset="-120"/>
              </a:rPr>
              <a:t>Products. Infrastructure. Research.</a:t>
            </a:r>
            <a:endParaRPr lang="en-US" sz="2050" dirty="0"/>
          </a:p>
        </p:txBody>
      </p:sp>
      <p:sp>
        <p:nvSpPr>
          <p:cNvPr id="6" name="Shape 2"/>
          <p:cNvSpPr/>
          <p:nvPr/>
        </p:nvSpPr>
        <p:spPr>
          <a:xfrm>
            <a:off x="603504" y="4965192"/>
            <a:ext cx="10984992" cy="0"/>
          </a:xfrm>
          <a:prstGeom prst="line">
            <a:avLst/>
          </a:prstGeom>
          <a:noFill/>
          <a:ln w="8890">
            <a:solidFill>
              <a:srgbClr val="344238"/>
            </a:solidFill>
            <a:prstDash val="solid"/>
          </a:ln>
        </p:spPr>
      </p:sp>
      <p:sp>
        <p:nvSpPr>
          <p:cNvPr id="7" name="Text 3"/>
          <p:cNvSpPr/>
          <p:nvPr/>
        </p:nvSpPr>
        <p:spPr>
          <a:xfrm>
            <a:off x="603504" y="5266944"/>
            <a:ext cx="3438144" cy="219456"/>
          </a:xfrm>
          <a:prstGeom prst="rect">
            <a:avLst/>
          </a:prstGeom>
          <a:noFill/>
          <a:ln/>
        </p:spPr>
        <p:txBody>
          <a:bodyPr wrap="square" lIns="0" tIns="0" rIns="0" bIns="0" rtlCol="0" anchor="ctr">
            <a:normAutofit/>
          </a:bodyPr>
          <a:lstStyle/>
          <a:p>
            <a:pPr algn="l" indent="0" marL="0">
              <a:buNone/>
            </a:pPr>
            <a:r>
              <a:rPr lang="en-US" sz="920" b="1" spc="165" kern="0" dirty="0">
                <a:solidFill>
                  <a:srgbClr val="C2FF62"/>
                </a:solidFill>
                <a:latin typeface="Inter" pitchFamily="34" charset="0"/>
                <a:ea typeface="Inter" pitchFamily="34" charset="-122"/>
                <a:cs typeface="Inter" pitchFamily="34" charset="-120"/>
              </a:rPr>
              <a:t>01</a:t>
            </a:r>
            <a:endParaRPr lang="en-US" sz="920" dirty="0"/>
          </a:p>
        </p:txBody>
      </p:sp>
      <p:sp>
        <p:nvSpPr>
          <p:cNvPr id="8" name="Text 4"/>
          <p:cNvSpPr/>
          <p:nvPr/>
        </p:nvSpPr>
        <p:spPr>
          <a:xfrm>
            <a:off x="603504" y="5650992"/>
            <a:ext cx="3438144" cy="310896"/>
          </a:xfrm>
          <a:prstGeom prst="rect">
            <a:avLst/>
          </a:prstGeom>
          <a:noFill/>
          <a:ln/>
        </p:spPr>
        <p:txBody>
          <a:bodyPr wrap="square" lIns="0" tIns="0" rIns="0" bIns="0" rtlCol="0" anchor="ctr">
            <a:normAutofit/>
          </a:bodyPr>
          <a:lstStyle/>
          <a:p>
            <a:pPr algn="l" indent="0" marL="0">
              <a:buNone/>
            </a:pPr>
            <a:r>
              <a:rPr lang="en-US" sz="1540" dirty="0">
                <a:solidFill>
                  <a:srgbClr val="F7F5EF"/>
                </a:solidFill>
                <a:latin typeface="Inter" pitchFamily="34" charset="0"/>
                <a:ea typeface="Inter" pitchFamily="34" charset="-122"/>
                <a:cs typeface="Inter" pitchFamily="34" charset="-120"/>
              </a:rPr>
              <a:t>Strategic partnerships</a:t>
            </a:r>
            <a:endParaRPr lang="en-US" sz="1540" dirty="0"/>
          </a:p>
        </p:txBody>
      </p:sp>
      <p:sp>
        <p:nvSpPr>
          <p:cNvPr id="9" name="Text 5"/>
          <p:cNvSpPr/>
          <p:nvPr/>
        </p:nvSpPr>
        <p:spPr>
          <a:xfrm>
            <a:off x="4334256" y="5266944"/>
            <a:ext cx="3438144" cy="219456"/>
          </a:xfrm>
          <a:prstGeom prst="rect">
            <a:avLst/>
          </a:prstGeom>
          <a:noFill/>
          <a:ln/>
        </p:spPr>
        <p:txBody>
          <a:bodyPr wrap="square" lIns="0" tIns="0" rIns="0" bIns="0" rtlCol="0" anchor="ctr">
            <a:normAutofit/>
          </a:bodyPr>
          <a:lstStyle/>
          <a:p>
            <a:pPr algn="l" indent="0" marL="0">
              <a:buNone/>
            </a:pPr>
            <a:r>
              <a:rPr lang="en-US" sz="920" b="1" spc="165" kern="0" dirty="0">
                <a:solidFill>
                  <a:srgbClr val="C2FF62"/>
                </a:solidFill>
                <a:latin typeface="Inter" pitchFamily="34" charset="0"/>
                <a:ea typeface="Inter" pitchFamily="34" charset="-122"/>
                <a:cs typeface="Inter" pitchFamily="34" charset="-120"/>
              </a:rPr>
              <a:t>02</a:t>
            </a:r>
            <a:endParaRPr lang="en-US" sz="920" dirty="0"/>
          </a:p>
        </p:txBody>
      </p:sp>
      <p:sp>
        <p:nvSpPr>
          <p:cNvPr id="10" name="Text 6"/>
          <p:cNvSpPr/>
          <p:nvPr/>
        </p:nvSpPr>
        <p:spPr>
          <a:xfrm>
            <a:off x="4334256" y="5650992"/>
            <a:ext cx="3438144" cy="310896"/>
          </a:xfrm>
          <a:prstGeom prst="rect">
            <a:avLst/>
          </a:prstGeom>
          <a:noFill/>
          <a:ln/>
        </p:spPr>
        <p:txBody>
          <a:bodyPr wrap="square" lIns="0" tIns="0" rIns="0" bIns="0" rtlCol="0" anchor="ctr">
            <a:normAutofit/>
          </a:bodyPr>
          <a:lstStyle/>
          <a:p>
            <a:pPr algn="l" indent="0" marL="0">
              <a:buNone/>
            </a:pPr>
            <a:r>
              <a:rPr lang="en-US" sz="1540" dirty="0">
                <a:solidFill>
                  <a:srgbClr val="F7F5EF"/>
                </a:solidFill>
                <a:latin typeface="Inter" pitchFamily="34" charset="0"/>
                <a:ea typeface="Inter" pitchFamily="34" charset="-122"/>
                <a:cs typeface="Inter" pitchFamily="34" charset="-120"/>
              </a:rPr>
              <a:t>Product integration</a:t>
            </a:r>
            <a:endParaRPr lang="en-US" sz="1540" dirty="0"/>
          </a:p>
        </p:txBody>
      </p:sp>
      <p:sp>
        <p:nvSpPr>
          <p:cNvPr id="11" name="Text 7"/>
          <p:cNvSpPr/>
          <p:nvPr/>
        </p:nvSpPr>
        <p:spPr>
          <a:xfrm>
            <a:off x="8065008" y="5266944"/>
            <a:ext cx="3438144" cy="219456"/>
          </a:xfrm>
          <a:prstGeom prst="rect">
            <a:avLst/>
          </a:prstGeom>
          <a:noFill/>
          <a:ln/>
        </p:spPr>
        <p:txBody>
          <a:bodyPr wrap="square" lIns="0" tIns="0" rIns="0" bIns="0" rtlCol="0" anchor="ctr">
            <a:normAutofit/>
          </a:bodyPr>
          <a:lstStyle/>
          <a:p>
            <a:pPr algn="l" indent="0" marL="0">
              <a:buNone/>
            </a:pPr>
            <a:r>
              <a:rPr lang="en-US" sz="920" b="1" spc="165" kern="0" dirty="0">
                <a:solidFill>
                  <a:srgbClr val="C2FF62"/>
                </a:solidFill>
                <a:latin typeface="Inter" pitchFamily="34" charset="0"/>
                <a:ea typeface="Inter" pitchFamily="34" charset="-122"/>
                <a:cs typeface="Inter" pitchFamily="34" charset="-120"/>
              </a:rPr>
              <a:t>03</a:t>
            </a:r>
            <a:endParaRPr lang="en-US" sz="920" dirty="0"/>
          </a:p>
        </p:txBody>
      </p:sp>
      <p:sp>
        <p:nvSpPr>
          <p:cNvPr id="12" name="Text 8"/>
          <p:cNvSpPr/>
          <p:nvPr/>
        </p:nvSpPr>
        <p:spPr>
          <a:xfrm>
            <a:off x="8065008" y="5650992"/>
            <a:ext cx="3438144" cy="310896"/>
          </a:xfrm>
          <a:prstGeom prst="rect">
            <a:avLst/>
          </a:prstGeom>
          <a:noFill/>
          <a:ln/>
        </p:spPr>
        <p:txBody>
          <a:bodyPr wrap="square" lIns="0" tIns="0" rIns="0" bIns="0" rtlCol="0" anchor="ctr">
            <a:normAutofit/>
          </a:bodyPr>
          <a:lstStyle/>
          <a:p>
            <a:pPr algn="l" indent="0" marL="0">
              <a:buNone/>
            </a:pPr>
            <a:r>
              <a:rPr lang="en-US" sz="1540" dirty="0">
                <a:solidFill>
                  <a:srgbClr val="F7F5EF"/>
                </a:solidFill>
                <a:latin typeface="Inter" pitchFamily="34" charset="0"/>
                <a:ea typeface="Inter" pitchFamily="34" charset="-122"/>
                <a:cs typeface="Inter" pitchFamily="34" charset="-120"/>
              </a:rPr>
              <a:t>Research collaboration</a:t>
            </a:r>
            <a:endParaRPr lang="en-US" sz="1540" dirty="0"/>
          </a:p>
        </p:txBody>
      </p:sp>
      <p:sp>
        <p:nvSpPr>
          <p:cNvPr id="13" name="Shape 9"/>
          <p:cNvSpPr/>
          <p:nvPr/>
        </p:nvSpPr>
        <p:spPr>
          <a:xfrm>
            <a:off x="603504" y="6281928"/>
            <a:ext cx="10984992" cy="0"/>
          </a:xfrm>
          <a:prstGeom prst="line">
            <a:avLst/>
          </a:prstGeom>
          <a:noFill/>
          <a:ln w="8890">
            <a:solidFill>
              <a:srgbClr val="344238"/>
            </a:solidFill>
            <a:prstDash val="solid"/>
          </a:ln>
        </p:spPr>
      </p:sp>
      <p:sp>
        <p:nvSpPr>
          <p:cNvPr id="14" name="Text 10">
            <a:hlinkClick r:id="rId4" tooltip=""/>
          </p:cNvPr>
          <p:cNvSpPr/>
          <p:nvPr/>
        </p:nvSpPr>
        <p:spPr>
          <a:xfrm>
            <a:off x="603504" y="6437376"/>
            <a:ext cx="3291840" cy="210312"/>
          </a:xfrm>
          <a:prstGeom prst="rect">
            <a:avLst/>
          </a:prstGeom>
          <a:noFill/>
          <a:ln/>
        </p:spPr>
        <p:txBody>
          <a:bodyPr wrap="square" lIns="0" tIns="0" rIns="0" bIns="0" rtlCol="0" anchor="ctr">
            <a:normAutofit/>
          </a:bodyPr>
          <a:lstStyle/>
          <a:p>
            <a:pPr algn="l" indent="0" marL="0">
              <a:buNone/>
            </a:pPr>
            <a:r>
              <a:rPr lang="en-US" sz="950" u="sng" dirty="0">
                <a:solidFill>
                  <a:srgbClr val="C2FF62"/>
                </a:solid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posternlabs.com</a:t>
            </a:r>
            <a:endParaRPr lang="en-US" sz="950" dirty="0"/>
          </a:p>
        </p:txBody>
      </p:sp>
      <p:sp>
        <p:nvSpPr>
          <p:cNvPr id="15" name="Text 11"/>
          <p:cNvSpPr/>
          <p:nvPr/>
        </p:nvSpPr>
        <p:spPr>
          <a:xfrm>
            <a:off x="5724144" y="6455664"/>
            <a:ext cx="5340096" cy="182880"/>
          </a:xfrm>
          <a:prstGeom prst="rect">
            <a:avLst/>
          </a:prstGeom>
          <a:noFill/>
          <a:ln/>
        </p:spPr>
        <p:txBody>
          <a:bodyPr wrap="square" lIns="0" tIns="0" rIns="0" bIns="0" rtlCol="0" anchor="ctr">
            <a:normAutofit/>
          </a:bodyPr>
          <a:lstStyle/>
          <a:p>
            <a:pPr algn="r" indent="0" marL="0">
              <a:buNone/>
            </a:pPr>
            <a:r>
              <a:rPr lang="en-US" sz="800" b="1" spc="80" kern="0" dirty="0">
                <a:solidFill>
                  <a:srgbClr val="AFB8AF"/>
                </a:solidFill>
                <a:latin typeface="Inter" pitchFamily="34" charset="0"/>
                <a:ea typeface="Inter" pitchFamily="34" charset="-122"/>
                <a:cs typeface="Inter" pitchFamily="34" charset="-120"/>
              </a:rPr>
              <a:t>PANAMA / INCORPORATION IN PROGRESS</a:t>
            </a:r>
            <a:endParaRPr lang="en-US" sz="800" dirty="0"/>
          </a:p>
        </p:txBody>
      </p:sp>
      <p:sp>
        <p:nvSpPr>
          <p:cNvPr id="16" name="Text 12"/>
          <p:cNvSpPr/>
          <p:nvPr/>
        </p:nvSpPr>
        <p:spPr>
          <a:xfrm>
            <a:off x="11155680" y="6437376"/>
            <a:ext cx="411480" cy="210312"/>
          </a:xfrm>
          <a:prstGeom prst="rect">
            <a:avLst/>
          </a:prstGeom>
          <a:noFill/>
          <a:ln/>
        </p:spPr>
        <p:txBody>
          <a:bodyPr wrap="square" lIns="0" tIns="0" rIns="0" bIns="0" rtlCol="0" anchor="ctr">
            <a:normAutofit/>
          </a:bodyPr>
          <a:lstStyle/>
          <a:p>
            <a:pPr algn="r" indent="0" marL="0">
              <a:buNone/>
            </a:pPr>
            <a:r>
              <a:rPr lang="en-US" sz="770" dirty="0">
                <a:solidFill>
                  <a:srgbClr val="AFB8AF"/>
                </a:solidFill>
                <a:latin typeface="Inter" pitchFamily="34" charset="0"/>
                <a:ea typeface="Inter" pitchFamily="34" charset="-122"/>
                <a:cs typeface="Inter" pitchFamily="34" charset="-120"/>
              </a:rPr>
              <a:t>20</a:t>
            </a:r>
            <a:endParaRPr lang="en-US" sz="77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Bloch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Bloch Inc | Institutional Overview</dc:title>
  <dc:subject>Corporate presentation: products, Bloch Protocol infrastructure and Postern Labs</dc:subject>
  <dc:creator>Bloch Inc</dc:creator>
  <cp:lastModifiedBy>Bloch Inc</cp:lastModifiedBy>
  <cp:revision>2</cp:revision>
  <dcterms:created xsi:type="dcterms:W3CDTF">2026-09-21T01:48:57Z</dcterms:created>
  <dcterms:modified xsi:type="dcterms:W3CDTF">2026-09-21T01:48:57Z</dcterms:modified>
</cp:coreProperties>
</file>